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79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3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F533D-99B8-493D-BE4F-3470F68AC48C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97A0F-F674-491A-9985-13A213C0C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426;ga073618e60_0_75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6323" name="Google Shape;427;ga073618e60_0_75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5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07763" y="159207"/>
            <a:ext cx="377647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8222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 u="heavy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 u="heavy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35657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414016" y="3553967"/>
            <a:ext cx="8502650" cy="3176270"/>
          </a:xfrm>
          <a:custGeom>
            <a:avLst/>
            <a:gdLst/>
            <a:ahLst/>
            <a:cxnLst/>
            <a:rect l="l" t="t" r="r" b="b"/>
            <a:pathLst>
              <a:path w="8502650" h="3176270">
                <a:moveTo>
                  <a:pt x="8502396" y="0"/>
                </a:moveTo>
                <a:lnTo>
                  <a:pt x="0" y="0"/>
                </a:lnTo>
                <a:lnTo>
                  <a:pt x="0" y="3176016"/>
                </a:lnTo>
                <a:lnTo>
                  <a:pt x="8502396" y="3176016"/>
                </a:lnTo>
                <a:lnTo>
                  <a:pt x="8502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14016" y="3553967"/>
            <a:ext cx="8502650" cy="3176270"/>
          </a:xfrm>
          <a:custGeom>
            <a:avLst/>
            <a:gdLst/>
            <a:ahLst/>
            <a:cxnLst/>
            <a:rect l="l" t="t" r="r" b="b"/>
            <a:pathLst>
              <a:path w="8502650" h="3176270">
                <a:moveTo>
                  <a:pt x="0" y="3176016"/>
                </a:moveTo>
                <a:lnTo>
                  <a:pt x="8502396" y="3176016"/>
                </a:lnTo>
                <a:lnTo>
                  <a:pt x="8502396" y="0"/>
                </a:lnTo>
                <a:lnTo>
                  <a:pt x="0" y="0"/>
                </a:lnTo>
                <a:lnTo>
                  <a:pt x="0" y="317601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 u="heavy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012 Title and text righ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37;p14"/>
          <p:cNvCxnSpPr>
            <a:cxnSpLocks noChangeShapeType="1"/>
          </p:cNvCxnSpPr>
          <p:nvPr/>
        </p:nvCxnSpPr>
        <p:spPr bwMode="auto">
          <a:xfrm>
            <a:off x="277813" y="887413"/>
            <a:ext cx="11636375" cy="0"/>
          </a:xfrm>
          <a:prstGeom prst="straightConnector1">
            <a:avLst/>
          </a:prstGeom>
          <a:noFill/>
          <a:ln w="1905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oogle Shape;140;p14"/>
          <p:cNvCxnSpPr>
            <a:cxnSpLocks noChangeShapeType="1"/>
          </p:cNvCxnSpPr>
          <p:nvPr/>
        </p:nvCxnSpPr>
        <p:spPr bwMode="auto">
          <a:xfrm>
            <a:off x="277813" y="6602413"/>
            <a:ext cx="11636375" cy="0"/>
          </a:xfrm>
          <a:prstGeom prst="straightConnector1">
            <a:avLst/>
          </a:prstGeom>
          <a:noFill/>
          <a:ln w="1905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4022050" y="1683650"/>
            <a:ext cx="6994500" cy="30861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4022050" y="4939150"/>
            <a:ext cx="6994500" cy="93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2"/>
          </p:nvPr>
        </p:nvSpPr>
        <p:spPr>
          <a:xfrm>
            <a:off x="293400" y="311950"/>
            <a:ext cx="5322600" cy="57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>
            <a:off x="6590850" y="312025"/>
            <a:ext cx="5322600" cy="5751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2000"/>
              <a:buNone/>
              <a:defRPr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00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34945" y="-17322"/>
            <a:ext cx="7722108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 u="heavy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6781" y="1699255"/>
            <a:ext cx="11578437" cy="205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0C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6;p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Google Shape;7;p1"/>
          <p:cNvSpPr txBox="1">
            <a:spLocks noGrp="1"/>
          </p:cNvSpPr>
          <p:nvPr>
            <p:ph type="title"/>
          </p:nvPr>
        </p:nvSpPr>
        <p:spPr bwMode="auto">
          <a:xfrm>
            <a:off x="415925" y="593725"/>
            <a:ext cx="113601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anose="020B0604020202020204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body" idx="1"/>
          </p:nvPr>
        </p:nvSpPr>
        <p:spPr bwMode="auto">
          <a:xfrm>
            <a:off x="415925" y="1536700"/>
            <a:ext cx="1136015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anose="020B0604020202020204" pitchFamily="34" charset="0"/>
            </a:endParaRPr>
          </a:p>
        </p:txBody>
      </p:sp>
      <p:sp>
        <p:nvSpPr>
          <p:cNvPr id="1029" name="Google Shape;9;p1"/>
          <p:cNvSpPr txBox="1">
            <a:spLocks noGrp="1"/>
          </p:cNvSpPr>
          <p:nvPr>
            <p:ph type="sldNum" idx="12"/>
          </p:nvPr>
        </p:nvSpPr>
        <p:spPr bwMode="auto">
          <a:xfrm>
            <a:off x="11296650" y="6218238"/>
            <a:ext cx="73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0" tIns="121900" rIns="121900" bIns="1219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300"/>
            </a:lvl1pPr>
          </a:lstStyle>
          <a:p>
            <a:pPr>
              <a:defRPr/>
            </a:pPr>
            <a:fld id="{AFED4E9B-DB66-402B-8EA8-ED9E1928A5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0" name="Google Shape;10;p1"/>
          <p:cNvSpPr>
            <a:spLocks/>
          </p:cNvSpPr>
          <p:nvPr/>
        </p:nvSpPr>
        <p:spPr bwMode="auto">
          <a:xfrm rot="5400000">
            <a:off x="-462756" y="6119019"/>
            <a:ext cx="1131888" cy="114300"/>
          </a:xfrm>
          <a:custGeom>
            <a:avLst/>
            <a:gdLst>
              <a:gd name="T0" fmla="*/ 988058 w 919793"/>
              <a:gd name="T1" fmla="*/ 145010 h 87640"/>
              <a:gd name="T2" fmla="*/ 1149754 w 919793"/>
              <a:gd name="T3" fmla="*/ 94624 h 87640"/>
              <a:gd name="T4" fmla="*/ 1221731 w 919793"/>
              <a:gd name="T5" fmla="*/ 94624 h 87640"/>
              <a:gd name="T6" fmla="*/ 152465 w 919793"/>
              <a:gd name="T7" fmla="*/ 94298 h 87640"/>
              <a:gd name="T8" fmla="*/ 225450 w 919793"/>
              <a:gd name="T9" fmla="*/ 94624 h 87640"/>
              <a:gd name="T10" fmla="*/ 272475 w 919793"/>
              <a:gd name="T11" fmla="*/ 83767 h 87640"/>
              <a:gd name="T12" fmla="*/ 890262 w 919793"/>
              <a:gd name="T13" fmla="*/ 57686 h 87640"/>
              <a:gd name="T14" fmla="*/ 926756 w 919793"/>
              <a:gd name="T15" fmla="*/ 130267 h 87640"/>
              <a:gd name="T16" fmla="*/ 650676 w 919793"/>
              <a:gd name="T17" fmla="*/ 52176 h 87640"/>
              <a:gd name="T18" fmla="*/ 650532 w 919793"/>
              <a:gd name="T19" fmla="*/ 135774 h 87640"/>
              <a:gd name="T20" fmla="*/ 650676 w 919793"/>
              <a:gd name="T21" fmla="*/ 52176 h 87640"/>
              <a:gd name="T22" fmla="*/ 827660 w 919793"/>
              <a:gd name="T23" fmla="*/ 41969 h 87640"/>
              <a:gd name="T24" fmla="*/ 343872 w 919793"/>
              <a:gd name="T25" fmla="*/ 60114 h 87640"/>
              <a:gd name="T26" fmla="*/ 331036 w 919793"/>
              <a:gd name="T27" fmla="*/ 126540 h 87640"/>
              <a:gd name="T28" fmla="*/ 271898 w 919793"/>
              <a:gd name="T29" fmla="*/ 132211 h 87640"/>
              <a:gd name="T30" fmla="*/ 1233703 w 919793"/>
              <a:gd name="T31" fmla="*/ 94462 h 87640"/>
              <a:gd name="T32" fmla="*/ 1185815 w 919793"/>
              <a:gd name="T33" fmla="*/ 39863 h 87640"/>
              <a:gd name="T34" fmla="*/ 1077055 w 919793"/>
              <a:gd name="T35" fmla="*/ 52338 h 87640"/>
              <a:gd name="T36" fmla="*/ 1110663 w 919793"/>
              <a:gd name="T37" fmla="*/ 118764 h 87640"/>
              <a:gd name="T38" fmla="*/ 1033206 w 919793"/>
              <a:gd name="T39" fmla="*/ 67081 h 87640"/>
              <a:gd name="T40" fmla="*/ 396233 w 919793"/>
              <a:gd name="T41" fmla="*/ 52338 h 87640"/>
              <a:gd name="T42" fmla="*/ 422630 w 919793"/>
              <a:gd name="T43" fmla="*/ 117953 h 87640"/>
              <a:gd name="T44" fmla="*/ 394215 w 919793"/>
              <a:gd name="T45" fmla="*/ 135612 h 87640"/>
              <a:gd name="T46" fmla="*/ 372144 w 919793"/>
              <a:gd name="T47" fmla="*/ 66918 h 87640"/>
              <a:gd name="T48" fmla="*/ 28705 w 919793"/>
              <a:gd name="T49" fmla="*/ 52338 h 87640"/>
              <a:gd name="T50" fmla="*/ 55101 w 919793"/>
              <a:gd name="T51" fmla="*/ 117953 h 87640"/>
              <a:gd name="T52" fmla="*/ 26685 w 919793"/>
              <a:gd name="T53" fmla="*/ 135613 h 87640"/>
              <a:gd name="T54" fmla="*/ 4761 w 919793"/>
              <a:gd name="T55" fmla="*/ 66920 h 87640"/>
              <a:gd name="T56" fmla="*/ 1328035 w 919793"/>
              <a:gd name="T57" fmla="*/ 64167 h 87640"/>
              <a:gd name="T58" fmla="*/ 1392800 w 919793"/>
              <a:gd name="T59" fmla="*/ 145335 h 87640"/>
              <a:gd name="T60" fmla="*/ 1343469 w 919793"/>
              <a:gd name="T61" fmla="*/ 58008 h 87640"/>
              <a:gd name="T62" fmla="*/ 1316064 w 919793"/>
              <a:gd name="T63" fmla="*/ 67730 h 87640"/>
              <a:gd name="T64" fmla="*/ 1267166 w 919793"/>
              <a:gd name="T65" fmla="*/ 145983 h 87640"/>
              <a:gd name="T66" fmla="*/ 1298899 w 919793"/>
              <a:gd name="T67" fmla="*/ 39376 h 87640"/>
              <a:gd name="T68" fmla="*/ 549274 w 919793"/>
              <a:gd name="T69" fmla="*/ 39375 h 87640"/>
              <a:gd name="T70" fmla="*/ 568457 w 919793"/>
              <a:gd name="T71" fmla="*/ 88952 h 87640"/>
              <a:gd name="T72" fmla="*/ 517541 w 919793"/>
              <a:gd name="T73" fmla="*/ 105477 h 87640"/>
              <a:gd name="T74" fmla="*/ 484076 w 919793"/>
              <a:gd name="T75" fmla="*/ 52984 h 87640"/>
              <a:gd name="T76" fmla="*/ 443255 w 919793"/>
              <a:gd name="T77" fmla="*/ 41969 h 87640"/>
              <a:gd name="T78" fmla="*/ 788569 w 919793"/>
              <a:gd name="T79" fmla="*/ 44884 h 87640"/>
              <a:gd name="T80" fmla="*/ 791023 w 919793"/>
              <a:gd name="T81" fmla="*/ 72913 h 87640"/>
              <a:gd name="T82" fmla="*/ 735778 w 919793"/>
              <a:gd name="T83" fmla="*/ 145333 h 87640"/>
              <a:gd name="T84" fmla="*/ 770252 w 919793"/>
              <a:gd name="T85" fmla="*/ 39052 h 87640"/>
              <a:gd name="T86" fmla="*/ 955749 w 919793"/>
              <a:gd name="T87" fmla="*/ 145335 h 87640"/>
              <a:gd name="T88" fmla="*/ 859395 w 919793"/>
              <a:gd name="T89" fmla="*/ 93004 h 87640"/>
              <a:gd name="T90" fmla="*/ 686015 w 919793"/>
              <a:gd name="T91" fmla="*/ 41969 h 87640"/>
              <a:gd name="T92" fmla="*/ 649235 w 919793"/>
              <a:gd name="T93" fmla="*/ 147925 h 87640"/>
              <a:gd name="T94" fmla="*/ 85824 w 919793"/>
              <a:gd name="T95" fmla="*/ 2601 h 87640"/>
              <a:gd name="T96" fmla="*/ 236270 w 919793"/>
              <a:gd name="T97" fmla="*/ 145820 h 87640"/>
              <a:gd name="T98" fmla="*/ 139916 w 919793"/>
              <a:gd name="T99" fmla="*/ 93489 h 87640"/>
              <a:gd name="T100" fmla="*/ 833575 w 919793"/>
              <a:gd name="T101" fmla="*/ 7 h 87640"/>
              <a:gd name="T102" fmla="*/ 823911 w 919793"/>
              <a:gd name="T103" fmla="*/ 11024 h 87640"/>
              <a:gd name="T104" fmla="*/ 121451 w 919793"/>
              <a:gd name="T105" fmla="*/ 18638 h 87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lnTo>
                  <a:pt x="124778" y="30960"/>
                </a:ln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lnTo>
                  <a:pt x="599885" y="30675"/>
                </a:ln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lnTo>
                  <a:pt x="429673" y="30675"/>
                </a:ln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lnTo>
                  <a:pt x="71723" y="2495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lnTo>
                  <a:pt x="546544" y="24674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lnTo>
                  <a:pt x="48863" y="1529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lnTo>
                  <a:pt x="148209" y="1147"/>
                </a:ln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603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ntl/ru_ru/chrom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yptopro.ru/products/csp/downloads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ryptopro.ru/products/csp/downloads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romote.budget.gov.ru/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promote.budget.gov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romote.budget.gov.ru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3025" y="4369043"/>
            <a:ext cx="2496185" cy="1689100"/>
            <a:chOff x="4833025" y="4369043"/>
            <a:chExt cx="2496185" cy="1689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6588" y="4623815"/>
              <a:ext cx="1115567" cy="11292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33025" y="4369043"/>
              <a:ext cx="2496185" cy="1689100"/>
            </a:xfrm>
            <a:custGeom>
              <a:avLst/>
              <a:gdLst/>
              <a:ahLst/>
              <a:cxnLst/>
              <a:rect l="l" t="t" r="r" b="b"/>
              <a:pathLst>
                <a:path w="2496184" h="1689100">
                  <a:moveTo>
                    <a:pt x="2349328" y="0"/>
                  </a:moveTo>
                  <a:lnTo>
                    <a:pt x="146833" y="0"/>
                  </a:lnTo>
                  <a:lnTo>
                    <a:pt x="100551" y="7518"/>
                  </a:lnTo>
                  <a:lnTo>
                    <a:pt x="60260" y="28427"/>
                  </a:lnTo>
                  <a:lnTo>
                    <a:pt x="28426" y="60262"/>
                  </a:lnTo>
                  <a:lnTo>
                    <a:pt x="7517" y="100554"/>
                  </a:lnTo>
                  <a:lnTo>
                    <a:pt x="0" y="146837"/>
                  </a:lnTo>
                  <a:lnTo>
                    <a:pt x="0" y="1688634"/>
                  </a:lnTo>
                  <a:lnTo>
                    <a:pt x="2496162" y="1688634"/>
                  </a:lnTo>
                  <a:lnTo>
                    <a:pt x="2496162" y="1468378"/>
                  </a:lnTo>
                  <a:lnTo>
                    <a:pt x="220249" y="1468378"/>
                  </a:lnTo>
                  <a:lnTo>
                    <a:pt x="220249" y="220256"/>
                  </a:lnTo>
                  <a:lnTo>
                    <a:pt x="2496161" y="220256"/>
                  </a:lnTo>
                  <a:lnTo>
                    <a:pt x="2496161" y="146837"/>
                  </a:lnTo>
                  <a:lnTo>
                    <a:pt x="2488644" y="100554"/>
                  </a:lnTo>
                  <a:lnTo>
                    <a:pt x="2467735" y="60262"/>
                  </a:lnTo>
                  <a:lnTo>
                    <a:pt x="2435901" y="28427"/>
                  </a:lnTo>
                  <a:lnTo>
                    <a:pt x="2395610" y="7518"/>
                  </a:lnTo>
                  <a:lnTo>
                    <a:pt x="2349328" y="0"/>
                  </a:lnTo>
                  <a:close/>
                </a:path>
                <a:path w="2496184" h="1689100">
                  <a:moveTo>
                    <a:pt x="2496161" y="220256"/>
                  </a:moveTo>
                  <a:lnTo>
                    <a:pt x="2275912" y="220256"/>
                  </a:lnTo>
                  <a:lnTo>
                    <a:pt x="2275912" y="1468378"/>
                  </a:lnTo>
                  <a:lnTo>
                    <a:pt x="2496162" y="1468378"/>
                  </a:lnTo>
                  <a:lnTo>
                    <a:pt x="2496161" y="220256"/>
                  </a:lnTo>
                  <a:close/>
                </a:path>
              </a:pathLst>
            </a:custGeom>
            <a:solidFill>
              <a:srgbClr val="000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74762" y="5375278"/>
              <a:ext cx="326390" cy="326390"/>
            </a:xfrm>
            <a:custGeom>
              <a:avLst/>
              <a:gdLst/>
              <a:ahLst/>
              <a:cxnLst/>
              <a:rect l="l" t="t" r="r" b="b"/>
              <a:pathLst>
                <a:path w="326390" h="326389">
                  <a:moveTo>
                    <a:pt x="260134" y="208482"/>
                  </a:moveTo>
                  <a:lnTo>
                    <a:pt x="156513" y="208482"/>
                  </a:lnTo>
                  <a:lnTo>
                    <a:pt x="273960" y="325932"/>
                  </a:lnTo>
                  <a:lnTo>
                    <a:pt x="325815" y="274133"/>
                  </a:lnTo>
                  <a:lnTo>
                    <a:pt x="260134" y="208482"/>
                  </a:lnTo>
                  <a:close/>
                </a:path>
                <a:path w="326390" h="326389">
                  <a:moveTo>
                    <a:pt x="11154" y="0"/>
                  </a:moveTo>
                  <a:lnTo>
                    <a:pt x="10024" y="4"/>
                  </a:lnTo>
                  <a:lnTo>
                    <a:pt x="4432" y="126"/>
                  </a:lnTo>
                  <a:lnTo>
                    <a:pt x="0" y="4757"/>
                  </a:lnTo>
                  <a:lnTo>
                    <a:pt x="140" y="11383"/>
                  </a:lnTo>
                  <a:lnTo>
                    <a:pt x="324" y="12411"/>
                  </a:lnTo>
                  <a:lnTo>
                    <a:pt x="99943" y="312197"/>
                  </a:lnTo>
                  <a:lnTo>
                    <a:pt x="101820" y="317503"/>
                  </a:lnTo>
                  <a:lnTo>
                    <a:pt x="107640" y="320282"/>
                  </a:lnTo>
                  <a:lnTo>
                    <a:pt x="115841" y="317382"/>
                  </a:lnTo>
                  <a:lnTo>
                    <a:pt x="118126" y="315102"/>
                  </a:lnTo>
                  <a:lnTo>
                    <a:pt x="119149" y="312197"/>
                  </a:lnTo>
                  <a:lnTo>
                    <a:pt x="156513" y="208482"/>
                  </a:lnTo>
                  <a:lnTo>
                    <a:pt x="260134" y="208482"/>
                  </a:lnTo>
                  <a:lnTo>
                    <a:pt x="208252" y="156624"/>
                  </a:lnTo>
                  <a:lnTo>
                    <a:pt x="311847" y="119317"/>
                  </a:lnTo>
                  <a:lnTo>
                    <a:pt x="317168" y="117489"/>
                  </a:lnTo>
                  <a:lnTo>
                    <a:pt x="320000" y="111698"/>
                  </a:lnTo>
                  <a:lnTo>
                    <a:pt x="317153" y="103409"/>
                  </a:lnTo>
                  <a:lnTo>
                    <a:pt x="314820" y="101076"/>
                  </a:lnTo>
                  <a:lnTo>
                    <a:pt x="311847" y="100053"/>
                  </a:lnTo>
                  <a:lnTo>
                    <a:pt x="12275" y="179"/>
                  </a:lnTo>
                  <a:lnTo>
                    <a:pt x="11154" y="0"/>
                  </a:lnTo>
                  <a:close/>
                </a:path>
              </a:pathLst>
            </a:custGeom>
            <a:solidFill>
              <a:srgbClr val="B82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000" y="5122163"/>
              <a:ext cx="486409" cy="330835"/>
            </a:xfrm>
            <a:custGeom>
              <a:avLst/>
              <a:gdLst/>
              <a:ahLst/>
              <a:cxnLst/>
              <a:rect l="l" t="t" r="r" b="b"/>
              <a:pathLst>
                <a:path w="486409" h="330835">
                  <a:moveTo>
                    <a:pt x="486155" y="0"/>
                  </a:moveTo>
                  <a:lnTo>
                    <a:pt x="0" y="0"/>
                  </a:lnTo>
                  <a:lnTo>
                    <a:pt x="0" y="330708"/>
                  </a:lnTo>
                  <a:lnTo>
                    <a:pt x="486155" y="330708"/>
                  </a:lnTo>
                  <a:lnTo>
                    <a:pt x="486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3625" y="1931034"/>
            <a:ext cx="10624185" cy="1786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0" algn="ctr">
              <a:lnSpc>
                <a:spcPct val="107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B8222D"/>
                </a:solidFill>
                <a:latin typeface="Calibri"/>
                <a:cs typeface="Calibri"/>
              </a:rPr>
              <a:t>Работа </a:t>
            </a:r>
            <a:r>
              <a:rPr sz="3600" b="1" dirty="0">
                <a:solidFill>
                  <a:srgbClr val="B8222D"/>
                </a:solidFill>
                <a:latin typeface="Calibri"/>
                <a:cs typeface="Calibri"/>
              </a:rPr>
              <a:t>с </a:t>
            </a:r>
            <a:r>
              <a:rPr sz="3600" b="1" spc="-5" dirty="0">
                <a:solidFill>
                  <a:srgbClr val="B8222D"/>
                </a:solidFill>
                <a:latin typeface="Calibri"/>
                <a:cs typeface="Calibri"/>
              </a:rPr>
              <a:t>порталом </a:t>
            </a:r>
            <a:r>
              <a:rPr sz="3600" b="1" spc="-10" dirty="0">
                <a:solidFill>
                  <a:srgbClr val="B8222D"/>
                </a:solidFill>
                <a:latin typeface="Calibri"/>
                <a:cs typeface="Calibri"/>
              </a:rPr>
              <a:t>предоставления </a:t>
            </a:r>
            <a:r>
              <a:rPr sz="3600" b="1" spc="-5" dirty="0">
                <a:solidFill>
                  <a:srgbClr val="B8222D"/>
                </a:solidFill>
                <a:latin typeface="Calibri"/>
                <a:cs typeface="Calibri"/>
              </a:rPr>
              <a:t>мер финансовой </a:t>
            </a:r>
            <a:r>
              <a:rPr sz="3600" b="1" spc="-80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B8222D"/>
                </a:solidFill>
                <a:latin typeface="Calibri"/>
                <a:cs typeface="Calibri"/>
              </a:rPr>
              <a:t>государственной</a:t>
            </a:r>
            <a:r>
              <a:rPr sz="36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B8222D"/>
                </a:solidFill>
                <a:latin typeface="Calibri"/>
                <a:cs typeface="Calibri"/>
              </a:rPr>
              <a:t>поддержки</a:t>
            </a:r>
            <a:r>
              <a:rPr sz="36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B8222D"/>
                </a:solidFill>
                <a:latin typeface="Calibri"/>
                <a:cs typeface="Calibri"/>
              </a:rPr>
              <a:t>(электронный</a:t>
            </a:r>
            <a:r>
              <a:rPr sz="36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B8222D"/>
                </a:solidFill>
                <a:latin typeface="Calibri"/>
                <a:cs typeface="Calibri"/>
              </a:rPr>
              <a:t>бюджет): </a:t>
            </a:r>
            <a:r>
              <a:rPr sz="3600" b="1" spc="-79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B8222D"/>
                </a:solidFill>
                <a:latin typeface="Calibri"/>
                <a:cs typeface="Calibri"/>
              </a:rPr>
              <a:t>руководство</a:t>
            </a:r>
            <a:r>
              <a:rPr sz="36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B8222D"/>
                </a:solidFill>
                <a:latin typeface="Calibri"/>
                <a:cs typeface="Calibri"/>
              </a:rPr>
              <a:t>для </a:t>
            </a:r>
            <a:r>
              <a:rPr sz="3600" b="1" spc="-15" dirty="0">
                <a:solidFill>
                  <a:srgbClr val="B8222D"/>
                </a:solidFill>
                <a:latin typeface="Calibri"/>
                <a:cs typeface="Calibri"/>
              </a:rPr>
              <a:t>участников</a:t>
            </a:r>
            <a:r>
              <a:rPr sz="36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B8222D"/>
                </a:solidFill>
                <a:latin typeface="Calibri"/>
                <a:cs typeface="Calibri"/>
              </a:rPr>
              <a:t>отбора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541" y="6204516"/>
            <a:ext cx="3377565" cy="220345"/>
          </a:xfrm>
          <a:custGeom>
            <a:avLst/>
            <a:gdLst/>
            <a:ahLst/>
            <a:cxnLst/>
            <a:rect l="l" t="t" r="r" b="b"/>
            <a:pathLst>
              <a:path w="3377565" h="220345">
                <a:moveTo>
                  <a:pt x="3377145" y="0"/>
                </a:moveTo>
                <a:lnTo>
                  <a:pt x="1908814" y="0"/>
                </a:lnTo>
                <a:lnTo>
                  <a:pt x="1906176" y="51737"/>
                </a:lnTo>
                <a:lnTo>
                  <a:pt x="1887133" y="70780"/>
                </a:lnTo>
                <a:lnTo>
                  <a:pt x="1489996" y="70780"/>
                </a:lnTo>
                <a:lnTo>
                  <a:pt x="1470953" y="51737"/>
                </a:lnTo>
                <a:lnTo>
                  <a:pt x="1468315" y="0"/>
                </a:lnTo>
                <a:lnTo>
                  <a:pt x="0" y="0"/>
                </a:lnTo>
                <a:lnTo>
                  <a:pt x="0" y="73418"/>
                </a:lnTo>
                <a:lnTo>
                  <a:pt x="7517" y="119702"/>
                </a:lnTo>
                <a:lnTo>
                  <a:pt x="28426" y="159994"/>
                </a:lnTo>
                <a:lnTo>
                  <a:pt x="60260" y="191828"/>
                </a:lnTo>
                <a:lnTo>
                  <a:pt x="100551" y="212738"/>
                </a:lnTo>
                <a:lnTo>
                  <a:pt x="146833" y="220256"/>
                </a:lnTo>
                <a:lnTo>
                  <a:pt x="3230312" y="220256"/>
                </a:lnTo>
                <a:lnTo>
                  <a:pt x="3276593" y="212738"/>
                </a:lnTo>
                <a:lnTo>
                  <a:pt x="3316884" y="191828"/>
                </a:lnTo>
                <a:lnTo>
                  <a:pt x="3348718" y="159994"/>
                </a:lnTo>
                <a:lnTo>
                  <a:pt x="3369627" y="119702"/>
                </a:lnTo>
                <a:lnTo>
                  <a:pt x="3377145" y="73418"/>
                </a:lnTo>
                <a:lnTo>
                  <a:pt x="3377145" y="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697979"/>
            <a:ext cx="12172315" cy="160020"/>
          </a:xfrm>
          <a:custGeom>
            <a:avLst/>
            <a:gdLst/>
            <a:ahLst/>
            <a:cxnLst/>
            <a:rect l="l" t="t" r="r" b="b"/>
            <a:pathLst>
              <a:path w="12172315" h="160020">
                <a:moveTo>
                  <a:pt x="12172188" y="0"/>
                </a:moveTo>
                <a:lnTo>
                  <a:pt x="0" y="0"/>
                </a:lnTo>
                <a:lnTo>
                  <a:pt x="0" y="160019"/>
                </a:lnTo>
                <a:lnTo>
                  <a:pt x="12172188" y="160019"/>
                </a:lnTo>
                <a:lnTo>
                  <a:pt x="121721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6" descr="https://avatars.mds.yandex.net/get-images-cbir/2916790/f01rtbzWgApGhqv9uL9NrQ1244/oc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05" y="50608"/>
            <a:ext cx="673355" cy="11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/>
          <p:cNvSpPr/>
          <p:nvPr/>
        </p:nvSpPr>
        <p:spPr>
          <a:xfrm>
            <a:off x="5991891" y="331962"/>
            <a:ext cx="2757653" cy="774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1720" tIns="40680" rIns="81720" bIns="40680" anchor="ctr">
            <a:spAutoFit/>
          </a:bodyPr>
          <a:lstStyle/>
          <a:p>
            <a:pPr algn="ctr"/>
            <a:r>
              <a:rPr lang="ru-RU" sz="1500" b="1" spc="-1" dirty="0" smtClean="0"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УПРАВЛЕНИЕ </a:t>
            </a:r>
            <a:r>
              <a:rPr lang="ru-RU" sz="1500" b="1" spc="-1" dirty="0"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СЕЛЬСКОГО ХОЗЯЙСТВА</a:t>
            </a:r>
            <a:endParaRPr lang="ru-RU" sz="15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spc="-1" dirty="0"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ЛИПЕЦКОЙ ОБЛАСТИ</a:t>
            </a:r>
            <a:endParaRPr lang="ru-RU" sz="15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6" y="389448"/>
            <a:ext cx="3830059" cy="7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5535" y="321795"/>
            <a:ext cx="714545" cy="790681"/>
          </a:xfrm>
          <a:prstGeom prst="rect">
            <a:avLst/>
          </a:prstGeom>
        </p:spPr>
      </p:pic>
      <p:sp>
        <p:nvSpPr>
          <p:cNvPr id="19" name="object 11"/>
          <p:cNvSpPr txBox="1"/>
          <p:nvPr/>
        </p:nvSpPr>
        <p:spPr>
          <a:xfrm>
            <a:off x="10058400" y="470588"/>
            <a:ext cx="1744980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НАРОДНАЯ</a:t>
            </a:r>
            <a:r>
              <a:rPr sz="16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Calibri"/>
                <a:cs typeface="Calibri"/>
              </a:rPr>
              <a:t>ШКОЛА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404040"/>
                </a:solidFill>
                <a:latin typeface="Calibri"/>
                <a:cs typeface="Calibri"/>
              </a:rPr>
              <a:t>КООПЕРАЦИИ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2239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"/>
            <a:ext cx="12191999" cy="65364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036" y="106679"/>
            <a:ext cx="10853928" cy="58582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1140" y="6230823"/>
            <a:ext cx="5620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https://www.google.com/intl/ru_ru/chrome/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5623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9783" y="3777996"/>
              <a:ext cx="3585972" cy="237286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61289" y="4688204"/>
            <a:ext cx="45085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207"/>
            <a:ext cx="12191999" cy="65775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876"/>
            <a:ext cx="12191999" cy="65562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С</a:t>
            </a:r>
            <a:r>
              <a:rPr spc="-35" dirty="0"/>
              <a:t> </a:t>
            </a:r>
            <a:r>
              <a:rPr spc="-5" dirty="0"/>
              <a:t>1</a:t>
            </a:r>
            <a:r>
              <a:rPr spc="-30" dirty="0"/>
              <a:t> </a:t>
            </a:r>
            <a:r>
              <a:rPr spc="-5" dirty="0"/>
              <a:t>января</a:t>
            </a:r>
            <a:r>
              <a:rPr spc="-45" dirty="0"/>
              <a:t> </a:t>
            </a:r>
            <a:r>
              <a:rPr spc="-30" dirty="0"/>
              <a:t>2024г.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1725" y="863854"/>
            <a:ext cx="10598150" cy="12198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2540" algn="ctr">
              <a:lnSpc>
                <a:spcPts val="3020"/>
              </a:lnSpc>
              <a:spcBef>
                <a:spcPts val="480"/>
              </a:spcBef>
            </a:pP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подача</a:t>
            </a:r>
            <a:r>
              <a:rPr sz="2800" b="1" i="1" spc="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заявок</a:t>
            </a:r>
            <a:r>
              <a:rPr sz="2800" b="1" i="1" spc="5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на</a:t>
            </a:r>
            <a:r>
              <a:rPr sz="2800" b="1" i="1" spc="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получение</a:t>
            </a:r>
            <a:r>
              <a:rPr sz="2800" b="1" i="1" spc="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средств</a:t>
            </a:r>
            <a:r>
              <a:rPr sz="2800" b="1" i="1" spc="3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государственной</a:t>
            </a:r>
            <a:r>
              <a:rPr sz="2800" b="1" i="1" spc="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поддержки </a:t>
            </a:r>
            <a:r>
              <a:rPr sz="2800" b="1" i="1" spc="-6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агропромышленного</a:t>
            </a:r>
            <a:r>
              <a:rPr sz="2800" b="1" i="1" spc="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000C44"/>
                </a:solidFill>
                <a:latin typeface="Calibri"/>
                <a:cs typeface="Calibri"/>
              </a:rPr>
              <a:t>комплекса,</a:t>
            </a:r>
            <a:r>
              <a:rPr sz="2800" b="1" i="1" spc="4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финансируемых</a:t>
            </a:r>
            <a:r>
              <a:rPr sz="2800" b="1" i="1" spc="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из</a:t>
            </a:r>
            <a:r>
              <a:rPr sz="28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федерального </a:t>
            </a:r>
            <a:r>
              <a:rPr sz="2800" b="1" i="1" spc="-6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бюджета,</a:t>
            </a:r>
            <a:r>
              <a:rPr sz="28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на</a:t>
            </a:r>
            <a:r>
              <a:rPr sz="2800" b="1" i="1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бумажном</a:t>
            </a:r>
            <a:r>
              <a:rPr sz="2800" b="1" i="1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носителе</a:t>
            </a:r>
            <a:r>
              <a:rPr sz="2800" b="1" i="1" spc="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не</a:t>
            </a:r>
            <a:r>
              <a:rPr sz="28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предусматривается.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82053" y="2649812"/>
            <a:ext cx="5048250" cy="3415029"/>
            <a:chOff x="3582053" y="2649812"/>
            <a:chExt cx="5048250" cy="341502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6659" y="2875788"/>
              <a:ext cx="4559808" cy="25603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82053" y="2649812"/>
              <a:ext cx="5048250" cy="3415029"/>
            </a:xfrm>
            <a:custGeom>
              <a:avLst/>
              <a:gdLst/>
              <a:ahLst/>
              <a:cxnLst/>
              <a:rect l="l" t="t" r="r" b="b"/>
              <a:pathLst>
                <a:path w="5048250" h="3415029">
                  <a:moveTo>
                    <a:pt x="4750885" y="0"/>
                  </a:moveTo>
                  <a:lnTo>
                    <a:pt x="296930" y="0"/>
                  </a:lnTo>
                  <a:lnTo>
                    <a:pt x="248931" y="3904"/>
                  </a:lnTo>
                  <a:lnTo>
                    <a:pt x="203337" y="15203"/>
                  </a:lnTo>
                  <a:lnTo>
                    <a:pt x="160772" y="33272"/>
                  </a:lnTo>
                  <a:lnTo>
                    <a:pt x="121860" y="57487"/>
                  </a:lnTo>
                  <a:lnTo>
                    <a:pt x="87223" y="87226"/>
                  </a:lnTo>
                  <a:lnTo>
                    <a:pt x="57485" y="121864"/>
                  </a:lnTo>
                  <a:lnTo>
                    <a:pt x="33271" y="160778"/>
                  </a:lnTo>
                  <a:lnTo>
                    <a:pt x="15202" y="203344"/>
                  </a:lnTo>
                  <a:lnTo>
                    <a:pt x="3904" y="248939"/>
                  </a:lnTo>
                  <a:lnTo>
                    <a:pt x="0" y="296939"/>
                  </a:lnTo>
                  <a:lnTo>
                    <a:pt x="0" y="3414809"/>
                  </a:lnTo>
                  <a:lnTo>
                    <a:pt x="5047815" y="3414809"/>
                  </a:lnTo>
                  <a:lnTo>
                    <a:pt x="5047815" y="2969399"/>
                  </a:lnTo>
                  <a:lnTo>
                    <a:pt x="445395" y="2969399"/>
                  </a:lnTo>
                  <a:lnTo>
                    <a:pt x="445395" y="445409"/>
                  </a:lnTo>
                  <a:lnTo>
                    <a:pt x="5047815" y="445410"/>
                  </a:lnTo>
                  <a:lnTo>
                    <a:pt x="5047815" y="296940"/>
                  </a:lnTo>
                  <a:lnTo>
                    <a:pt x="5043911" y="248939"/>
                  </a:lnTo>
                  <a:lnTo>
                    <a:pt x="5032612" y="203344"/>
                  </a:lnTo>
                  <a:lnTo>
                    <a:pt x="5014544" y="160778"/>
                  </a:lnTo>
                  <a:lnTo>
                    <a:pt x="4990329" y="121864"/>
                  </a:lnTo>
                  <a:lnTo>
                    <a:pt x="4960592" y="87226"/>
                  </a:lnTo>
                  <a:lnTo>
                    <a:pt x="4925955" y="57487"/>
                  </a:lnTo>
                  <a:lnTo>
                    <a:pt x="4887042" y="33272"/>
                  </a:lnTo>
                  <a:lnTo>
                    <a:pt x="4844477" y="15203"/>
                  </a:lnTo>
                  <a:lnTo>
                    <a:pt x="4798884" y="3904"/>
                  </a:lnTo>
                  <a:lnTo>
                    <a:pt x="4750885" y="0"/>
                  </a:lnTo>
                  <a:close/>
                </a:path>
                <a:path w="5048250" h="3415029">
                  <a:moveTo>
                    <a:pt x="5047815" y="445410"/>
                  </a:moveTo>
                  <a:lnTo>
                    <a:pt x="4602420" y="445410"/>
                  </a:lnTo>
                  <a:lnTo>
                    <a:pt x="4602420" y="2969399"/>
                  </a:lnTo>
                  <a:lnTo>
                    <a:pt x="5047815" y="2969399"/>
                  </a:lnTo>
                  <a:lnTo>
                    <a:pt x="5047815" y="445410"/>
                  </a:lnTo>
                  <a:close/>
                </a:path>
              </a:pathLst>
            </a:custGeom>
            <a:solidFill>
              <a:srgbClr val="000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55770" y="4791302"/>
              <a:ext cx="398145" cy="398780"/>
            </a:xfrm>
            <a:custGeom>
              <a:avLst/>
              <a:gdLst/>
              <a:ahLst/>
              <a:cxnLst/>
              <a:rect l="l" t="t" r="r" b="b"/>
              <a:pathLst>
                <a:path w="398145" h="398779">
                  <a:moveTo>
                    <a:pt x="18040" y="0"/>
                  </a:moveTo>
                  <a:lnTo>
                    <a:pt x="7169" y="203"/>
                  </a:lnTo>
                  <a:lnTo>
                    <a:pt x="0" y="7694"/>
                  </a:lnTo>
                  <a:lnTo>
                    <a:pt x="525" y="20072"/>
                  </a:lnTo>
                  <a:lnTo>
                    <a:pt x="126187" y="398228"/>
                  </a:lnTo>
                  <a:lnTo>
                    <a:pt x="398051" y="126374"/>
                  </a:lnTo>
                  <a:lnTo>
                    <a:pt x="18040" y="0"/>
                  </a:lnTo>
                  <a:close/>
                </a:path>
              </a:pathLst>
            </a:custGeom>
            <a:solidFill>
              <a:srgbClr val="B82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0589" y="2695702"/>
              <a:ext cx="210820" cy="210820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2691293" y="6361562"/>
            <a:ext cx="6829425" cy="441959"/>
          </a:xfrm>
          <a:custGeom>
            <a:avLst/>
            <a:gdLst/>
            <a:ahLst/>
            <a:cxnLst/>
            <a:rect l="l" t="t" r="r" b="b"/>
            <a:pathLst>
              <a:path w="6829425" h="441959">
                <a:moveTo>
                  <a:pt x="6829366" y="0"/>
                </a:moveTo>
                <a:lnTo>
                  <a:pt x="3860063" y="0"/>
                </a:lnTo>
                <a:lnTo>
                  <a:pt x="3854728" y="104625"/>
                </a:lnTo>
                <a:lnTo>
                  <a:pt x="3816219" y="143134"/>
                </a:lnTo>
                <a:lnTo>
                  <a:pt x="3013116" y="143134"/>
                </a:lnTo>
                <a:lnTo>
                  <a:pt x="2974607" y="104625"/>
                </a:lnTo>
                <a:lnTo>
                  <a:pt x="2969272" y="0"/>
                </a:lnTo>
                <a:lnTo>
                  <a:pt x="0" y="0"/>
                </a:lnTo>
                <a:lnTo>
                  <a:pt x="3904" y="196470"/>
                </a:lnTo>
                <a:lnTo>
                  <a:pt x="33271" y="284631"/>
                </a:lnTo>
                <a:lnTo>
                  <a:pt x="87223" y="358183"/>
                </a:lnTo>
                <a:lnTo>
                  <a:pt x="160772" y="412137"/>
                </a:lnTo>
                <a:lnTo>
                  <a:pt x="248931" y="441505"/>
                </a:lnTo>
                <a:lnTo>
                  <a:pt x="6580435" y="441505"/>
                </a:lnTo>
                <a:lnTo>
                  <a:pt x="6668593" y="412137"/>
                </a:lnTo>
                <a:lnTo>
                  <a:pt x="6742143" y="358183"/>
                </a:lnTo>
                <a:lnTo>
                  <a:pt x="6796095" y="284631"/>
                </a:lnTo>
                <a:lnTo>
                  <a:pt x="6825462" y="196470"/>
                </a:lnTo>
                <a:lnTo>
                  <a:pt x="6829366" y="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5636"/>
            <a:ext cx="12191999" cy="65867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207"/>
            <a:ext cx="12191999" cy="65775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8870"/>
            <a:ext cx="12191999" cy="66202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191999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1063"/>
            <a:ext cx="12191999" cy="65958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9539"/>
            <a:ext cx="12191999" cy="65989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4779"/>
            <a:ext cx="12191999" cy="29365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876"/>
            <a:ext cx="12191999" cy="65562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Нормативное</a:t>
            </a:r>
            <a:r>
              <a:rPr spc="-10" dirty="0"/>
              <a:t> правовое </a:t>
            </a:r>
            <a:r>
              <a:rPr spc="-5" dirty="0"/>
              <a:t>основание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7807" y="642550"/>
            <a:ext cx="11064875" cy="5901055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600" b="1" spc="-5" dirty="0">
                <a:solidFill>
                  <a:srgbClr val="B8222D"/>
                </a:solidFill>
                <a:latin typeface="Calibri"/>
                <a:cs typeface="Calibri"/>
              </a:rPr>
              <a:t>Статья</a:t>
            </a:r>
            <a:r>
              <a:rPr sz="2600" b="1" spc="-1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B8222D"/>
                </a:solidFill>
                <a:latin typeface="Calibri"/>
                <a:cs typeface="Calibri"/>
              </a:rPr>
              <a:t>78.5</a:t>
            </a:r>
            <a:r>
              <a:rPr sz="2600" b="1" spc="-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B8222D"/>
                </a:solidFill>
                <a:latin typeface="Calibri"/>
                <a:cs typeface="Calibri"/>
              </a:rPr>
              <a:t>БК</a:t>
            </a:r>
            <a:r>
              <a:rPr sz="26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B8222D"/>
                </a:solidFill>
                <a:latin typeface="Calibri"/>
                <a:cs typeface="Calibri"/>
              </a:rPr>
              <a:t>РФ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  <a:spcBef>
                <a:spcPts val="795"/>
              </a:spcBef>
            </a:pPr>
            <a:r>
              <a:rPr sz="2000" b="1" i="1" spc="-10" dirty="0">
                <a:solidFill>
                  <a:srgbClr val="000C44"/>
                </a:solidFill>
                <a:latin typeface="Calibri"/>
                <a:cs typeface="Calibri"/>
              </a:rPr>
              <a:t>Унификация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и стандартизация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предоставления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субсидий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юридическим</a:t>
            </a:r>
            <a:r>
              <a:rPr sz="2000" b="1" i="1" spc="-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лицам,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индивидуальным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предпринимателям,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физическим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0C44"/>
                </a:solidFill>
                <a:latin typeface="Calibri"/>
                <a:cs typeface="Calibri"/>
              </a:rPr>
              <a:t>лицам-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производителям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товаров,</a:t>
            </a:r>
            <a:r>
              <a:rPr sz="2000" b="1" i="1" spc="-3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работ,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услуг</a:t>
            </a:r>
            <a:r>
              <a:rPr sz="2000" i="1" dirty="0">
                <a:solidFill>
                  <a:srgbClr val="000C44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946785">
              <a:lnSpc>
                <a:spcPct val="100000"/>
              </a:lnSpc>
              <a:spcBef>
                <a:spcPts val="1170"/>
              </a:spcBef>
            </a:pP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Приказ</a:t>
            </a:r>
            <a:r>
              <a:rPr sz="24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Минфина</a:t>
            </a:r>
            <a:r>
              <a:rPr sz="2400" b="1" spc="2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России</a:t>
            </a:r>
            <a:r>
              <a:rPr sz="2400" b="1" spc="-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от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1декабря</a:t>
            </a:r>
            <a:r>
              <a:rPr sz="24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2021 </a:t>
            </a:r>
            <a:r>
              <a:rPr sz="2400" b="1" spc="-55" dirty="0">
                <a:solidFill>
                  <a:srgbClr val="B8222D"/>
                </a:solidFill>
                <a:latin typeface="Calibri"/>
                <a:cs typeface="Calibri"/>
              </a:rPr>
              <a:t>г.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№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204н</a:t>
            </a:r>
            <a:endParaRPr sz="2400">
              <a:latin typeface="Calibri"/>
              <a:cs typeface="Calibri"/>
            </a:endParaRPr>
          </a:p>
          <a:p>
            <a:pPr marL="946785" marR="377190">
              <a:lnSpc>
                <a:spcPts val="2160"/>
              </a:lnSpc>
              <a:spcBef>
                <a:spcPts val="1055"/>
              </a:spcBef>
            </a:pPr>
            <a:r>
              <a:rPr sz="2000" b="1" i="1" spc="-10" dirty="0">
                <a:solidFill>
                  <a:srgbClr val="000C44"/>
                </a:solidFill>
                <a:latin typeface="Calibri"/>
                <a:cs typeface="Calibri"/>
              </a:rPr>
              <a:t>Унификация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и стандартизация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предоставления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субсидий юридическим лицам, </a:t>
            </a:r>
            <a:r>
              <a:rPr sz="20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индивидуальным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предпринимателям,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физическим </a:t>
            </a:r>
            <a:r>
              <a:rPr sz="2000" b="1" i="1" spc="-15" dirty="0">
                <a:solidFill>
                  <a:srgbClr val="000C44"/>
                </a:solidFill>
                <a:latin typeface="Calibri"/>
                <a:cs typeface="Calibri"/>
              </a:rPr>
              <a:t>лицам-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производителям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товаров, </a:t>
            </a:r>
            <a:r>
              <a:rPr sz="2000" b="1" i="1" spc="-4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работ,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услуг</a:t>
            </a:r>
            <a:endParaRPr sz="2000">
              <a:latin typeface="Calibri"/>
              <a:cs typeface="Calibri"/>
            </a:endParaRPr>
          </a:p>
          <a:p>
            <a:pPr marL="946785">
              <a:lnSpc>
                <a:spcPct val="100000"/>
              </a:lnSpc>
              <a:spcBef>
                <a:spcPts val="765"/>
              </a:spcBef>
            </a:pP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Приказ</a:t>
            </a:r>
            <a:r>
              <a:rPr sz="24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Минфина</a:t>
            </a:r>
            <a:r>
              <a:rPr sz="2400" b="1" spc="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России</a:t>
            </a:r>
            <a:r>
              <a:rPr sz="2400" b="1" spc="-2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от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29</a:t>
            </a:r>
            <a:r>
              <a:rPr sz="2400" b="1" spc="-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сентября</a:t>
            </a:r>
            <a:r>
              <a:rPr sz="2400" b="1" spc="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B8222D"/>
                </a:solidFill>
                <a:latin typeface="Calibri"/>
                <a:cs typeface="Calibri"/>
              </a:rPr>
              <a:t>2021г.№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138н</a:t>
            </a:r>
            <a:endParaRPr sz="2400">
              <a:latin typeface="Calibri"/>
              <a:cs typeface="Calibri"/>
            </a:endParaRPr>
          </a:p>
          <a:p>
            <a:pPr marL="946785" marR="147320">
              <a:lnSpc>
                <a:spcPct val="80000"/>
              </a:lnSpc>
              <a:spcBef>
                <a:spcPts val="1015"/>
              </a:spcBef>
            </a:pP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Об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утверждении Порядка проведения мониторинга достижения результатов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предоставления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субсидий,</a:t>
            </a:r>
            <a:r>
              <a:rPr sz="2000" b="1" i="1" spc="-6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втом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числе</a:t>
            </a:r>
            <a:r>
              <a:rPr sz="2000" b="1" i="1" spc="-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грантов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в</a:t>
            </a:r>
            <a:r>
              <a:rPr sz="2000" b="1" i="1" spc="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форме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субсидий,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юридическим</a:t>
            </a:r>
            <a:r>
              <a:rPr sz="2000" b="1" i="1" spc="-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лицам, </a:t>
            </a:r>
            <a:r>
              <a:rPr sz="2000" b="1" i="1" spc="-4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индивидуальным предпринимателям,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физическим лицам -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производителям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товаров, </a:t>
            </a:r>
            <a:r>
              <a:rPr sz="20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работ,</a:t>
            </a:r>
            <a:r>
              <a:rPr sz="20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услуг.</a:t>
            </a:r>
            <a:endParaRPr sz="2000">
              <a:latin typeface="Calibri"/>
              <a:cs typeface="Calibri"/>
            </a:endParaRPr>
          </a:p>
          <a:p>
            <a:pPr marL="946785">
              <a:lnSpc>
                <a:spcPct val="100000"/>
              </a:lnSpc>
              <a:spcBef>
                <a:spcPts val="1260"/>
              </a:spcBef>
            </a:pP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Постановление</a:t>
            </a:r>
            <a:r>
              <a:rPr sz="2400" b="1" spc="-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Правительства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B8222D"/>
                </a:solidFill>
                <a:latin typeface="Calibri"/>
                <a:cs typeface="Calibri"/>
              </a:rPr>
              <a:t>РФ</a:t>
            </a:r>
            <a:r>
              <a:rPr sz="2400" b="1" spc="-1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от</a:t>
            </a:r>
            <a:r>
              <a:rPr sz="2400" b="1" spc="-2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25октября</a:t>
            </a:r>
            <a:r>
              <a:rPr sz="24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B8222D"/>
                </a:solidFill>
                <a:latin typeface="Calibri"/>
                <a:cs typeface="Calibri"/>
              </a:rPr>
              <a:t>2023</a:t>
            </a:r>
            <a:r>
              <a:rPr sz="2400" b="1" spc="-1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B8222D"/>
                </a:solidFill>
                <a:latin typeface="Calibri"/>
                <a:cs typeface="Calibri"/>
              </a:rPr>
              <a:t>г.№1782</a:t>
            </a:r>
            <a:endParaRPr sz="2400">
              <a:latin typeface="Calibri"/>
              <a:cs typeface="Calibri"/>
            </a:endParaRPr>
          </a:p>
          <a:p>
            <a:pPr marL="946785" marR="140335">
              <a:lnSpc>
                <a:spcPct val="80000"/>
              </a:lnSpc>
              <a:spcBef>
                <a:spcPts val="1015"/>
              </a:spcBef>
            </a:pP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Об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утверждении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Правил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предоставления из бюджетов бюджетной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системы </a:t>
            </a:r>
            <a:r>
              <a:rPr sz="20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000C44"/>
                </a:solidFill>
                <a:latin typeface="Calibri"/>
                <a:cs typeface="Calibri"/>
              </a:rPr>
              <a:t>Российской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Федерации субсидий, в томе числе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грантов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в форме субсидий, юридическим </a:t>
            </a:r>
            <a:r>
              <a:rPr sz="2000" b="1" i="1" spc="-4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лицам, индивидуальным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предпринимателям,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а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также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физическим </a:t>
            </a:r>
            <a:r>
              <a:rPr sz="2000" b="1" i="1" spc="-20" dirty="0">
                <a:solidFill>
                  <a:srgbClr val="000C44"/>
                </a:solidFill>
                <a:latin typeface="Calibri"/>
                <a:cs typeface="Calibri"/>
              </a:rPr>
              <a:t>лицам- </a:t>
            </a:r>
            <a:r>
              <a:rPr sz="2000" b="1" i="1" spc="-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000C44"/>
                </a:solidFill>
                <a:latin typeface="Calibri"/>
                <a:cs typeface="Calibri"/>
              </a:rPr>
              <a:t>производителям</a:t>
            </a:r>
            <a:r>
              <a:rPr sz="2000" b="1" i="1" spc="-3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товаров,</a:t>
            </a:r>
            <a:r>
              <a:rPr sz="2000" b="1" i="1" spc="-4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работ,</a:t>
            </a:r>
            <a:r>
              <a:rPr sz="2000" b="1" i="1" spc="-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C44"/>
                </a:solidFill>
                <a:latin typeface="Calibri"/>
                <a:cs typeface="Calibri"/>
              </a:rPr>
              <a:t>услуг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41" y="2310473"/>
            <a:ext cx="744756" cy="9036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41" y="3813137"/>
            <a:ext cx="744756" cy="9036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372" y="5341620"/>
            <a:ext cx="925024" cy="102563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781812"/>
            <a:ext cx="132715" cy="1132840"/>
          </a:xfrm>
          <a:custGeom>
            <a:avLst/>
            <a:gdLst/>
            <a:ahLst/>
            <a:cxnLst/>
            <a:rect l="l" t="t" r="r" b="b"/>
            <a:pathLst>
              <a:path w="132715" h="1132839">
                <a:moveTo>
                  <a:pt x="132588" y="0"/>
                </a:moveTo>
                <a:lnTo>
                  <a:pt x="0" y="0"/>
                </a:lnTo>
                <a:lnTo>
                  <a:pt x="0" y="1132331"/>
                </a:lnTo>
                <a:lnTo>
                  <a:pt x="132588" y="1132331"/>
                </a:lnTo>
                <a:lnTo>
                  <a:pt x="132588" y="0"/>
                </a:lnTo>
                <a:close/>
              </a:path>
            </a:pathLst>
          </a:custGeom>
          <a:solidFill>
            <a:srgbClr val="B8222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5822"/>
            <a:ext cx="12191999" cy="66263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8202"/>
            <a:ext cx="12192000" cy="6642100"/>
            <a:chOff x="0" y="108202"/>
            <a:chExt cx="12192000" cy="6642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8202"/>
              <a:ext cx="12191999" cy="66415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708903"/>
              <a:ext cx="12192000" cy="1041400"/>
            </a:xfrm>
            <a:custGeom>
              <a:avLst/>
              <a:gdLst/>
              <a:ahLst/>
              <a:cxnLst/>
              <a:rect l="l" t="t" r="r" b="b"/>
              <a:pathLst>
                <a:path w="12192000" h="1041400">
                  <a:moveTo>
                    <a:pt x="12192000" y="0"/>
                  </a:moveTo>
                  <a:lnTo>
                    <a:pt x="0" y="0"/>
                  </a:lnTo>
                  <a:lnTo>
                    <a:pt x="0" y="1040892"/>
                  </a:lnTo>
                  <a:lnTo>
                    <a:pt x="12192000" y="104089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1283" y="4101083"/>
              <a:ext cx="2519172" cy="25176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42696" y="6245758"/>
            <a:ext cx="43053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https://cryptopro.ru/products/csp/downloads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5822"/>
            <a:ext cx="12191999" cy="66263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8202"/>
            <a:ext cx="12191999" cy="66415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7"/>
            <a:ext cx="12192000" cy="6704330"/>
            <a:chOff x="0" y="121917"/>
            <a:chExt cx="12192000" cy="6704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7"/>
              <a:ext cx="12191999" cy="66141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785103"/>
              <a:ext cx="12192000" cy="1041400"/>
            </a:xfrm>
            <a:custGeom>
              <a:avLst/>
              <a:gdLst/>
              <a:ahLst/>
              <a:cxnLst/>
              <a:rect l="l" t="t" r="r" b="b"/>
              <a:pathLst>
                <a:path w="12192000" h="1041400">
                  <a:moveTo>
                    <a:pt x="12192000" y="0"/>
                  </a:moveTo>
                  <a:lnTo>
                    <a:pt x="0" y="0"/>
                  </a:lnTo>
                  <a:lnTo>
                    <a:pt x="0" y="1040892"/>
                  </a:lnTo>
                  <a:lnTo>
                    <a:pt x="12192000" y="104089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42696" y="6245758"/>
            <a:ext cx="43053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https://cryptopro.ru/products/csp/downloads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6407" y="4204715"/>
            <a:ext cx="2452116" cy="24521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8870"/>
            <a:ext cx="12191999" cy="383398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876"/>
            <a:ext cx="12191999" cy="655624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8015"/>
            <a:ext cx="12191999" cy="66019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35657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255"/>
            <a:ext cx="12191999" cy="65714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6490"/>
            <a:ext cx="12191999" cy="660501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12191999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88507" y="4105655"/>
              <a:ext cx="615950" cy="45720"/>
            </a:xfrm>
            <a:custGeom>
              <a:avLst/>
              <a:gdLst/>
              <a:ahLst/>
              <a:cxnLst/>
              <a:rect l="l" t="t" r="r" b="b"/>
              <a:pathLst>
                <a:path w="615950" h="45720">
                  <a:moveTo>
                    <a:pt x="612266" y="0"/>
                  </a:moveTo>
                  <a:lnTo>
                    <a:pt x="3428" y="0"/>
                  </a:lnTo>
                  <a:lnTo>
                    <a:pt x="0" y="3429"/>
                  </a:lnTo>
                  <a:lnTo>
                    <a:pt x="0" y="7620"/>
                  </a:lnTo>
                  <a:lnTo>
                    <a:pt x="0" y="42291"/>
                  </a:lnTo>
                  <a:lnTo>
                    <a:pt x="3428" y="45720"/>
                  </a:lnTo>
                  <a:lnTo>
                    <a:pt x="612266" y="45720"/>
                  </a:lnTo>
                  <a:lnTo>
                    <a:pt x="615695" y="42291"/>
                  </a:lnTo>
                  <a:lnTo>
                    <a:pt x="615695" y="3429"/>
                  </a:lnTo>
                  <a:lnTo>
                    <a:pt x="61226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8507" y="4105655"/>
              <a:ext cx="615950" cy="45720"/>
            </a:xfrm>
            <a:custGeom>
              <a:avLst/>
              <a:gdLst/>
              <a:ahLst/>
              <a:cxnLst/>
              <a:rect l="l" t="t" r="r" b="b"/>
              <a:pathLst>
                <a:path w="615950" h="45720">
                  <a:moveTo>
                    <a:pt x="0" y="7620"/>
                  </a:moveTo>
                  <a:lnTo>
                    <a:pt x="0" y="3429"/>
                  </a:lnTo>
                  <a:lnTo>
                    <a:pt x="3428" y="0"/>
                  </a:lnTo>
                  <a:lnTo>
                    <a:pt x="7619" y="0"/>
                  </a:lnTo>
                  <a:lnTo>
                    <a:pt x="608076" y="0"/>
                  </a:lnTo>
                  <a:lnTo>
                    <a:pt x="612266" y="0"/>
                  </a:lnTo>
                  <a:lnTo>
                    <a:pt x="615695" y="3429"/>
                  </a:lnTo>
                  <a:lnTo>
                    <a:pt x="615695" y="7620"/>
                  </a:lnTo>
                  <a:lnTo>
                    <a:pt x="615695" y="38100"/>
                  </a:lnTo>
                  <a:lnTo>
                    <a:pt x="615695" y="42291"/>
                  </a:lnTo>
                  <a:lnTo>
                    <a:pt x="612266" y="45720"/>
                  </a:lnTo>
                  <a:lnTo>
                    <a:pt x="608076" y="45720"/>
                  </a:lnTo>
                  <a:lnTo>
                    <a:pt x="7619" y="45720"/>
                  </a:lnTo>
                  <a:lnTo>
                    <a:pt x="3428" y="45720"/>
                  </a:lnTo>
                  <a:lnTo>
                    <a:pt x="0" y="42291"/>
                  </a:lnTo>
                  <a:lnTo>
                    <a:pt x="0" y="38100"/>
                  </a:lnTo>
                  <a:lnTo>
                    <a:pt x="0" y="7620"/>
                  </a:lnTo>
                  <a:close/>
                </a:path>
              </a:pathLst>
            </a:custGeom>
            <a:ln w="12699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3068"/>
            <a:ext cx="12191999" cy="65318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207"/>
            <a:ext cx="12191999" cy="657758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5260"/>
            <a:ext cx="12191999" cy="65074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0394"/>
            <a:ext cx="12191999" cy="66172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6125" y="5929680"/>
            <a:ext cx="592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https://promote.budget.gov.ru/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1267" y="3429000"/>
            <a:ext cx="2569464" cy="257098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495"/>
            <a:ext cx="12191999" cy="654100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7972" y="6043371"/>
            <a:ext cx="592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https://promote.budget.gov.ru/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9905" y="3289121"/>
            <a:ext cx="2212188" cy="22121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9820" y="358140"/>
            <a:ext cx="7078980" cy="239420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8684"/>
            <a:ext cx="12191999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4779"/>
            <a:ext cx="12191999" cy="65684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4779"/>
            <a:ext cx="12191999" cy="656844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0"/>
            <a:ext cx="1164336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0"/>
            <a:ext cx="1164336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255"/>
            <a:ext cx="12191999" cy="657148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5262" y="1183722"/>
            <a:ext cx="5046980" cy="3415029"/>
            <a:chOff x="3705262" y="1183722"/>
            <a:chExt cx="5046980" cy="34150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8580" y="1409699"/>
              <a:ext cx="4559808" cy="25603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05262" y="1183722"/>
              <a:ext cx="5046980" cy="3415029"/>
            </a:xfrm>
            <a:custGeom>
              <a:avLst/>
              <a:gdLst/>
              <a:ahLst/>
              <a:cxnLst/>
              <a:rect l="l" t="t" r="r" b="b"/>
              <a:pathLst>
                <a:path w="5046980" h="3415029">
                  <a:moveTo>
                    <a:pt x="4749861" y="0"/>
                  </a:moveTo>
                  <a:lnTo>
                    <a:pt x="296866" y="0"/>
                  </a:lnTo>
                  <a:lnTo>
                    <a:pt x="248877" y="3904"/>
                  </a:lnTo>
                  <a:lnTo>
                    <a:pt x="203294" y="15203"/>
                  </a:lnTo>
                  <a:lnTo>
                    <a:pt x="160738" y="33272"/>
                  </a:lnTo>
                  <a:lnTo>
                    <a:pt x="121833" y="57487"/>
                  </a:lnTo>
                  <a:lnTo>
                    <a:pt x="87204" y="87226"/>
                  </a:lnTo>
                  <a:lnTo>
                    <a:pt x="57473" y="121864"/>
                  </a:lnTo>
                  <a:lnTo>
                    <a:pt x="33263" y="160778"/>
                  </a:lnTo>
                  <a:lnTo>
                    <a:pt x="15199" y="203344"/>
                  </a:lnTo>
                  <a:lnTo>
                    <a:pt x="3903" y="248939"/>
                  </a:lnTo>
                  <a:lnTo>
                    <a:pt x="0" y="296939"/>
                  </a:lnTo>
                  <a:lnTo>
                    <a:pt x="0" y="3414809"/>
                  </a:lnTo>
                  <a:lnTo>
                    <a:pt x="5046727" y="3414809"/>
                  </a:lnTo>
                  <a:lnTo>
                    <a:pt x="5046727" y="2969399"/>
                  </a:lnTo>
                  <a:lnTo>
                    <a:pt x="445299" y="2969399"/>
                  </a:lnTo>
                  <a:lnTo>
                    <a:pt x="445299" y="445409"/>
                  </a:lnTo>
                  <a:lnTo>
                    <a:pt x="5046727" y="445409"/>
                  </a:lnTo>
                  <a:lnTo>
                    <a:pt x="5046727" y="296939"/>
                  </a:lnTo>
                  <a:lnTo>
                    <a:pt x="5042823" y="248939"/>
                  </a:lnTo>
                  <a:lnTo>
                    <a:pt x="5031528" y="203344"/>
                  </a:lnTo>
                  <a:lnTo>
                    <a:pt x="5013463" y="160778"/>
                  </a:lnTo>
                  <a:lnTo>
                    <a:pt x="4989254" y="121864"/>
                  </a:lnTo>
                  <a:lnTo>
                    <a:pt x="4959523" y="87226"/>
                  </a:lnTo>
                  <a:lnTo>
                    <a:pt x="4924893" y="57487"/>
                  </a:lnTo>
                  <a:lnTo>
                    <a:pt x="4885989" y="33272"/>
                  </a:lnTo>
                  <a:lnTo>
                    <a:pt x="4843433" y="15203"/>
                  </a:lnTo>
                  <a:lnTo>
                    <a:pt x="4797849" y="3904"/>
                  </a:lnTo>
                  <a:lnTo>
                    <a:pt x="4749861" y="0"/>
                  </a:lnTo>
                  <a:close/>
                </a:path>
                <a:path w="5046980" h="3415029">
                  <a:moveTo>
                    <a:pt x="5046727" y="445409"/>
                  </a:moveTo>
                  <a:lnTo>
                    <a:pt x="4601428" y="445409"/>
                  </a:lnTo>
                  <a:lnTo>
                    <a:pt x="4601428" y="2969399"/>
                  </a:lnTo>
                  <a:lnTo>
                    <a:pt x="5046727" y="2969399"/>
                  </a:lnTo>
                  <a:lnTo>
                    <a:pt x="5046727" y="445409"/>
                  </a:lnTo>
                  <a:close/>
                </a:path>
              </a:pathLst>
            </a:custGeom>
            <a:solidFill>
              <a:srgbClr val="000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814694" y="4895472"/>
            <a:ext cx="6828155" cy="441959"/>
          </a:xfrm>
          <a:custGeom>
            <a:avLst/>
            <a:gdLst/>
            <a:ahLst/>
            <a:cxnLst/>
            <a:rect l="l" t="t" r="r" b="b"/>
            <a:pathLst>
              <a:path w="6828155" h="441960">
                <a:moveTo>
                  <a:pt x="6827895" y="0"/>
                </a:moveTo>
                <a:lnTo>
                  <a:pt x="3859231" y="0"/>
                </a:lnTo>
                <a:lnTo>
                  <a:pt x="3853897" y="104624"/>
                </a:lnTo>
                <a:lnTo>
                  <a:pt x="3815397" y="143134"/>
                </a:lnTo>
                <a:lnTo>
                  <a:pt x="3012466" y="143134"/>
                </a:lnTo>
                <a:lnTo>
                  <a:pt x="2973966" y="104624"/>
                </a:lnTo>
                <a:lnTo>
                  <a:pt x="2968632" y="0"/>
                </a:lnTo>
                <a:lnTo>
                  <a:pt x="0" y="0"/>
                </a:lnTo>
                <a:lnTo>
                  <a:pt x="3903" y="196470"/>
                </a:lnTo>
                <a:lnTo>
                  <a:pt x="33263" y="284631"/>
                </a:lnTo>
                <a:lnTo>
                  <a:pt x="87204" y="358183"/>
                </a:lnTo>
                <a:lnTo>
                  <a:pt x="160738" y="412137"/>
                </a:lnTo>
                <a:lnTo>
                  <a:pt x="248877" y="441505"/>
                </a:lnTo>
                <a:lnTo>
                  <a:pt x="6579017" y="441505"/>
                </a:lnTo>
                <a:lnTo>
                  <a:pt x="6667156" y="412137"/>
                </a:lnTo>
                <a:lnTo>
                  <a:pt x="6740690" y="358183"/>
                </a:lnTo>
                <a:lnTo>
                  <a:pt x="6794631" y="284631"/>
                </a:lnTo>
                <a:lnTo>
                  <a:pt x="6823991" y="196470"/>
                </a:lnTo>
                <a:lnTo>
                  <a:pt x="6827895" y="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7690" y="3325214"/>
            <a:ext cx="398145" cy="398780"/>
          </a:xfrm>
          <a:custGeom>
            <a:avLst/>
            <a:gdLst/>
            <a:ahLst/>
            <a:cxnLst/>
            <a:rect l="l" t="t" r="r" b="b"/>
            <a:pathLst>
              <a:path w="398145" h="398779">
                <a:moveTo>
                  <a:pt x="18040" y="0"/>
                </a:moveTo>
                <a:lnTo>
                  <a:pt x="7169" y="203"/>
                </a:lnTo>
                <a:lnTo>
                  <a:pt x="0" y="7694"/>
                </a:lnTo>
                <a:lnTo>
                  <a:pt x="525" y="20072"/>
                </a:lnTo>
                <a:lnTo>
                  <a:pt x="126187" y="398228"/>
                </a:lnTo>
                <a:lnTo>
                  <a:pt x="398052" y="126374"/>
                </a:lnTo>
                <a:lnTo>
                  <a:pt x="18040" y="0"/>
                </a:lnTo>
                <a:close/>
              </a:path>
            </a:pathLst>
          </a:custGeom>
          <a:solidFill>
            <a:srgbClr val="B8222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2509" y="1229613"/>
            <a:ext cx="210819" cy="21082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23335" y="5930900"/>
            <a:ext cx="59251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https://promote.budget.gov.ru/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372" y="32146"/>
            <a:ext cx="10811256" cy="6825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0531" y="835608"/>
            <a:ext cx="83947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dirty="0">
                <a:solidFill>
                  <a:srgbClr val="18A9DA"/>
                </a:solidFill>
              </a:rPr>
              <a:t>О</a:t>
            </a:r>
            <a:r>
              <a:rPr sz="4400" u="none" spc="-15" dirty="0">
                <a:solidFill>
                  <a:srgbClr val="18A9DA"/>
                </a:solidFill>
              </a:rPr>
              <a:t> чём</a:t>
            </a:r>
            <a:r>
              <a:rPr sz="4400" u="none" spc="-10" dirty="0">
                <a:solidFill>
                  <a:srgbClr val="18A9DA"/>
                </a:solidFill>
              </a:rPr>
              <a:t> </a:t>
            </a:r>
            <a:r>
              <a:rPr sz="4400" u="none" dirty="0">
                <a:solidFill>
                  <a:srgbClr val="18A9DA"/>
                </a:solidFill>
              </a:rPr>
              <a:t>мы</a:t>
            </a:r>
            <a:r>
              <a:rPr sz="4400" u="none" spc="-15" dirty="0">
                <a:solidFill>
                  <a:srgbClr val="18A9DA"/>
                </a:solidFill>
              </a:rPr>
              <a:t> </a:t>
            </a:r>
            <a:r>
              <a:rPr sz="4400" u="none" spc="-60" dirty="0">
                <a:solidFill>
                  <a:srgbClr val="18A9DA"/>
                </a:solidFill>
              </a:rPr>
              <a:t>будем</a:t>
            </a:r>
            <a:r>
              <a:rPr sz="4400" u="none" spc="-10" dirty="0">
                <a:solidFill>
                  <a:srgbClr val="18A9DA"/>
                </a:solidFill>
              </a:rPr>
              <a:t> </a:t>
            </a:r>
            <a:r>
              <a:rPr sz="4400" u="none" spc="-25" dirty="0">
                <a:solidFill>
                  <a:srgbClr val="18A9DA"/>
                </a:solidFill>
              </a:rPr>
              <a:t>сегодня</a:t>
            </a:r>
            <a:r>
              <a:rPr sz="4400" u="none" spc="-35" dirty="0">
                <a:solidFill>
                  <a:srgbClr val="18A9DA"/>
                </a:solidFill>
              </a:rPr>
              <a:t> </a:t>
            </a:r>
            <a:r>
              <a:rPr sz="4400" u="none" spc="-5" dirty="0">
                <a:solidFill>
                  <a:srgbClr val="18A9DA"/>
                </a:solidFill>
              </a:rPr>
              <a:t>говорить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532853" y="1754288"/>
            <a:ext cx="626110" cy="724535"/>
          </a:xfrm>
          <a:custGeom>
            <a:avLst/>
            <a:gdLst/>
            <a:ahLst/>
            <a:cxnLst/>
            <a:rect l="l" t="t" r="r" b="b"/>
            <a:pathLst>
              <a:path w="626110" h="724535">
                <a:moveTo>
                  <a:pt x="188252" y="277190"/>
                </a:moveTo>
                <a:lnTo>
                  <a:pt x="181927" y="270865"/>
                </a:lnTo>
                <a:lnTo>
                  <a:pt x="166331" y="270865"/>
                </a:lnTo>
                <a:lnTo>
                  <a:pt x="160020" y="277190"/>
                </a:lnTo>
                <a:lnTo>
                  <a:pt x="159994" y="404812"/>
                </a:lnTo>
                <a:lnTo>
                  <a:pt x="157975" y="414794"/>
                </a:lnTo>
                <a:lnTo>
                  <a:pt x="152438" y="423024"/>
                </a:lnTo>
                <a:lnTo>
                  <a:pt x="144208" y="428561"/>
                </a:lnTo>
                <a:lnTo>
                  <a:pt x="134124" y="430593"/>
                </a:lnTo>
                <a:lnTo>
                  <a:pt x="133286" y="430593"/>
                </a:lnTo>
                <a:lnTo>
                  <a:pt x="133286" y="277190"/>
                </a:lnTo>
                <a:lnTo>
                  <a:pt x="126961" y="270865"/>
                </a:lnTo>
                <a:lnTo>
                  <a:pt x="111366" y="270865"/>
                </a:lnTo>
                <a:lnTo>
                  <a:pt x="105041" y="277190"/>
                </a:lnTo>
                <a:lnTo>
                  <a:pt x="105041" y="430885"/>
                </a:lnTo>
                <a:lnTo>
                  <a:pt x="79946" y="430885"/>
                </a:lnTo>
                <a:lnTo>
                  <a:pt x="79946" y="430593"/>
                </a:lnTo>
                <a:lnTo>
                  <a:pt x="79946" y="277190"/>
                </a:lnTo>
                <a:lnTo>
                  <a:pt x="73634" y="270865"/>
                </a:lnTo>
                <a:lnTo>
                  <a:pt x="58026" y="270865"/>
                </a:lnTo>
                <a:lnTo>
                  <a:pt x="51714" y="277190"/>
                </a:lnTo>
                <a:lnTo>
                  <a:pt x="51714" y="430593"/>
                </a:lnTo>
                <a:lnTo>
                  <a:pt x="42405" y="427913"/>
                </a:lnTo>
                <a:lnTo>
                  <a:pt x="34950" y="422224"/>
                </a:lnTo>
                <a:lnTo>
                  <a:pt x="30010" y="414235"/>
                </a:lnTo>
                <a:lnTo>
                  <a:pt x="28257" y="404812"/>
                </a:lnTo>
                <a:lnTo>
                  <a:pt x="28244" y="277190"/>
                </a:lnTo>
                <a:lnTo>
                  <a:pt x="21920" y="270865"/>
                </a:lnTo>
                <a:lnTo>
                  <a:pt x="6324" y="270865"/>
                </a:lnTo>
                <a:lnTo>
                  <a:pt x="0" y="277190"/>
                </a:lnTo>
                <a:lnTo>
                  <a:pt x="25" y="404812"/>
                </a:lnTo>
                <a:lnTo>
                  <a:pt x="15875" y="442963"/>
                </a:lnTo>
                <a:lnTo>
                  <a:pt x="54127" y="458838"/>
                </a:lnTo>
                <a:lnTo>
                  <a:pt x="72948" y="458838"/>
                </a:lnTo>
                <a:lnTo>
                  <a:pt x="72948" y="724484"/>
                </a:lnTo>
                <a:lnTo>
                  <a:pt x="110883" y="686562"/>
                </a:lnTo>
                <a:lnTo>
                  <a:pt x="110883" y="459117"/>
                </a:lnTo>
                <a:lnTo>
                  <a:pt x="134124" y="459117"/>
                </a:lnTo>
                <a:lnTo>
                  <a:pt x="155219" y="454825"/>
                </a:lnTo>
                <a:lnTo>
                  <a:pt x="172440" y="443166"/>
                </a:lnTo>
                <a:lnTo>
                  <a:pt x="180695" y="430885"/>
                </a:lnTo>
                <a:lnTo>
                  <a:pt x="180886" y="430593"/>
                </a:lnTo>
                <a:lnTo>
                  <a:pt x="184023" y="425919"/>
                </a:lnTo>
                <a:lnTo>
                  <a:pt x="188252" y="404812"/>
                </a:lnTo>
                <a:lnTo>
                  <a:pt x="188252" y="277190"/>
                </a:lnTo>
                <a:close/>
              </a:path>
              <a:path w="626110" h="724535">
                <a:moveTo>
                  <a:pt x="625487" y="171970"/>
                </a:moveTo>
                <a:lnTo>
                  <a:pt x="622477" y="169545"/>
                </a:lnTo>
                <a:lnTo>
                  <a:pt x="582206" y="150202"/>
                </a:lnTo>
                <a:lnTo>
                  <a:pt x="520674" y="129108"/>
                </a:lnTo>
                <a:lnTo>
                  <a:pt x="513918" y="89319"/>
                </a:lnTo>
                <a:lnTo>
                  <a:pt x="501865" y="47117"/>
                </a:lnTo>
                <a:lnTo>
                  <a:pt x="483793" y="13627"/>
                </a:lnTo>
                <a:lnTo>
                  <a:pt x="477824" y="10350"/>
                </a:lnTo>
                <a:lnTo>
                  <a:pt x="458952" y="0"/>
                </a:lnTo>
                <a:lnTo>
                  <a:pt x="434200" y="1612"/>
                </a:lnTo>
                <a:lnTo>
                  <a:pt x="416953" y="5181"/>
                </a:lnTo>
                <a:lnTo>
                  <a:pt x="402704" y="8737"/>
                </a:lnTo>
                <a:lnTo>
                  <a:pt x="386943" y="10350"/>
                </a:lnTo>
                <a:lnTo>
                  <a:pt x="371195" y="8737"/>
                </a:lnTo>
                <a:lnTo>
                  <a:pt x="356946" y="5181"/>
                </a:lnTo>
                <a:lnTo>
                  <a:pt x="339699" y="1612"/>
                </a:lnTo>
                <a:lnTo>
                  <a:pt x="289445" y="13563"/>
                </a:lnTo>
                <a:lnTo>
                  <a:pt x="269468" y="46888"/>
                </a:lnTo>
                <a:lnTo>
                  <a:pt x="255054" y="88950"/>
                </a:lnTo>
                <a:lnTo>
                  <a:pt x="246227" y="128739"/>
                </a:lnTo>
                <a:lnTo>
                  <a:pt x="184264" y="149872"/>
                </a:lnTo>
                <a:lnTo>
                  <a:pt x="143560" y="169329"/>
                </a:lnTo>
                <a:lnTo>
                  <a:pt x="121259" y="187058"/>
                </a:lnTo>
                <a:lnTo>
                  <a:pt x="114452" y="202996"/>
                </a:lnTo>
                <a:lnTo>
                  <a:pt x="117449" y="217398"/>
                </a:lnTo>
                <a:lnTo>
                  <a:pt x="131622" y="218605"/>
                </a:lnTo>
                <a:lnTo>
                  <a:pt x="164744" y="211797"/>
                </a:lnTo>
                <a:lnTo>
                  <a:pt x="224586" y="202145"/>
                </a:lnTo>
                <a:lnTo>
                  <a:pt x="196850" y="233807"/>
                </a:lnTo>
                <a:lnTo>
                  <a:pt x="206438" y="234924"/>
                </a:lnTo>
                <a:lnTo>
                  <a:pt x="216065" y="235229"/>
                </a:lnTo>
                <a:lnTo>
                  <a:pt x="225691" y="234734"/>
                </a:lnTo>
                <a:lnTo>
                  <a:pt x="235254" y="233451"/>
                </a:lnTo>
                <a:lnTo>
                  <a:pt x="235254" y="272935"/>
                </a:lnTo>
                <a:lnTo>
                  <a:pt x="239064" y="306514"/>
                </a:lnTo>
                <a:lnTo>
                  <a:pt x="250101" y="338023"/>
                </a:lnTo>
                <a:lnTo>
                  <a:pt x="267817" y="366318"/>
                </a:lnTo>
                <a:lnTo>
                  <a:pt x="291668" y="390271"/>
                </a:lnTo>
                <a:lnTo>
                  <a:pt x="291668" y="417195"/>
                </a:lnTo>
                <a:lnTo>
                  <a:pt x="289344" y="420636"/>
                </a:lnTo>
                <a:lnTo>
                  <a:pt x="239331" y="441159"/>
                </a:lnTo>
                <a:lnTo>
                  <a:pt x="211074" y="451459"/>
                </a:lnTo>
                <a:lnTo>
                  <a:pt x="183654" y="463727"/>
                </a:lnTo>
                <a:lnTo>
                  <a:pt x="157175" y="477926"/>
                </a:lnTo>
                <a:lnTo>
                  <a:pt x="131749" y="493979"/>
                </a:lnTo>
                <a:lnTo>
                  <a:pt x="131749" y="545033"/>
                </a:lnTo>
                <a:lnTo>
                  <a:pt x="135026" y="540169"/>
                </a:lnTo>
                <a:lnTo>
                  <a:pt x="139039" y="535851"/>
                </a:lnTo>
                <a:lnTo>
                  <a:pt x="179730" y="508012"/>
                </a:lnTo>
                <a:lnTo>
                  <a:pt x="218948" y="489292"/>
                </a:lnTo>
                <a:lnTo>
                  <a:pt x="227304" y="570141"/>
                </a:lnTo>
                <a:lnTo>
                  <a:pt x="270281" y="527177"/>
                </a:lnTo>
                <a:lnTo>
                  <a:pt x="266382" y="489292"/>
                </a:lnTo>
                <a:lnTo>
                  <a:pt x="264617" y="472173"/>
                </a:lnTo>
                <a:lnTo>
                  <a:pt x="266496" y="471525"/>
                </a:lnTo>
                <a:lnTo>
                  <a:pt x="290004" y="483057"/>
                </a:lnTo>
                <a:lnTo>
                  <a:pt x="308737" y="488721"/>
                </a:lnTo>
                <a:lnTo>
                  <a:pt x="325932" y="471525"/>
                </a:lnTo>
                <a:lnTo>
                  <a:pt x="340156" y="457288"/>
                </a:lnTo>
                <a:lnTo>
                  <a:pt x="329361" y="455345"/>
                </a:lnTo>
                <a:lnTo>
                  <a:pt x="310997" y="450557"/>
                </a:lnTo>
                <a:lnTo>
                  <a:pt x="318757" y="443064"/>
                </a:lnTo>
                <a:lnTo>
                  <a:pt x="324523" y="434124"/>
                </a:lnTo>
                <a:lnTo>
                  <a:pt x="328129" y="424091"/>
                </a:lnTo>
                <a:lnTo>
                  <a:pt x="329374" y="413385"/>
                </a:lnTo>
                <a:lnTo>
                  <a:pt x="329374" y="412445"/>
                </a:lnTo>
                <a:lnTo>
                  <a:pt x="357212" y="420763"/>
                </a:lnTo>
                <a:lnTo>
                  <a:pt x="374967" y="422478"/>
                </a:lnTo>
                <a:lnTo>
                  <a:pt x="385013" y="412445"/>
                </a:lnTo>
                <a:lnTo>
                  <a:pt x="411568" y="385889"/>
                </a:lnTo>
                <a:lnTo>
                  <a:pt x="418071" y="379387"/>
                </a:lnTo>
                <a:lnTo>
                  <a:pt x="341884" y="377012"/>
                </a:lnTo>
                <a:lnTo>
                  <a:pt x="305981" y="352806"/>
                </a:lnTo>
                <a:lnTo>
                  <a:pt x="281774" y="316903"/>
                </a:lnTo>
                <a:lnTo>
                  <a:pt x="272897" y="272935"/>
                </a:lnTo>
                <a:lnTo>
                  <a:pt x="272897" y="233451"/>
                </a:lnTo>
                <a:lnTo>
                  <a:pt x="272897" y="224612"/>
                </a:lnTo>
                <a:lnTo>
                  <a:pt x="287464" y="219671"/>
                </a:lnTo>
                <a:lnTo>
                  <a:pt x="301713" y="213944"/>
                </a:lnTo>
                <a:lnTo>
                  <a:pt x="315633" y="207416"/>
                </a:lnTo>
                <a:lnTo>
                  <a:pt x="325437" y="202145"/>
                </a:lnTo>
                <a:lnTo>
                  <a:pt x="329171" y="200139"/>
                </a:lnTo>
                <a:lnTo>
                  <a:pt x="309778" y="232283"/>
                </a:lnTo>
                <a:lnTo>
                  <a:pt x="339153" y="229235"/>
                </a:lnTo>
                <a:lnTo>
                  <a:pt x="367538" y="221716"/>
                </a:lnTo>
                <a:lnTo>
                  <a:pt x="394423" y="209918"/>
                </a:lnTo>
                <a:lnTo>
                  <a:pt x="409702" y="200139"/>
                </a:lnTo>
                <a:lnTo>
                  <a:pt x="419290" y="193992"/>
                </a:lnTo>
                <a:lnTo>
                  <a:pt x="441236" y="194627"/>
                </a:lnTo>
                <a:lnTo>
                  <a:pt x="461797" y="195516"/>
                </a:lnTo>
                <a:lnTo>
                  <a:pt x="480974" y="196634"/>
                </a:lnTo>
                <a:lnTo>
                  <a:pt x="498792" y="197967"/>
                </a:lnTo>
                <a:lnTo>
                  <a:pt x="498792" y="272935"/>
                </a:lnTo>
                <a:lnTo>
                  <a:pt x="492290" y="305168"/>
                </a:lnTo>
                <a:lnTo>
                  <a:pt x="536448" y="261010"/>
                </a:lnTo>
                <a:lnTo>
                  <a:pt x="536448" y="201803"/>
                </a:lnTo>
                <a:lnTo>
                  <a:pt x="587540" y="209918"/>
                </a:lnTo>
                <a:lnTo>
                  <a:pt x="595655" y="201803"/>
                </a:lnTo>
                <a:lnTo>
                  <a:pt x="603465" y="193992"/>
                </a:lnTo>
                <a:lnTo>
                  <a:pt x="625487" y="17197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531" y="1978609"/>
            <a:ext cx="9591675" cy="393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3610">
              <a:lnSpc>
                <a:spcPct val="100000"/>
              </a:lnSpc>
              <a:spcBef>
                <a:spcPts val="105"/>
              </a:spcBef>
            </a:pPr>
            <a:r>
              <a:rPr sz="3200" b="1" i="1" spc="-5" dirty="0">
                <a:solidFill>
                  <a:srgbClr val="000C44"/>
                </a:solidFill>
                <a:latin typeface="Calibri"/>
                <a:cs typeface="Calibri"/>
              </a:rPr>
              <a:t>Авторизация</a:t>
            </a:r>
            <a:r>
              <a:rPr sz="32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3200" b="1" i="1" dirty="0">
                <a:solidFill>
                  <a:srgbClr val="000C44"/>
                </a:solidFill>
                <a:latin typeface="Calibri"/>
                <a:cs typeface="Calibri"/>
              </a:rPr>
              <a:t>и работа</a:t>
            </a:r>
            <a:r>
              <a:rPr sz="3200" b="1" i="1" spc="-3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3200" b="1" i="1" dirty="0">
                <a:solidFill>
                  <a:srgbClr val="000C44"/>
                </a:solidFill>
                <a:latin typeface="Calibri"/>
                <a:cs typeface="Calibri"/>
              </a:rPr>
              <a:t>от </a:t>
            </a:r>
            <a:r>
              <a:rPr sz="3200" b="1" i="1" spc="-5" dirty="0">
                <a:solidFill>
                  <a:srgbClr val="000C44"/>
                </a:solidFill>
                <a:latin typeface="Calibri"/>
                <a:cs typeface="Calibri"/>
              </a:rPr>
              <a:t>лица</a:t>
            </a:r>
            <a:r>
              <a:rPr sz="3200" b="1" i="1" spc="-15" dirty="0">
                <a:solidFill>
                  <a:srgbClr val="000C44"/>
                </a:solidFill>
                <a:latin typeface="Calibri"/>
                <a:cs typeface="Calibri"/>
              </a:rPr>
              <a:t> Участника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B8222D"/>
                </a:solidFill>
                <a:latin typeface="Calibri"/>
                <a:cs typeface="Calibri"/>
              </a:rPr>
              <a:t>О</a:t>
            </a:r>
            <a:r>
              <a:rPr sz="4400" b="1" spc="-10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4400" b="1" spc="-15" dirty="0">
                <a:solidFill>
                  <a:srgbClr val="B8222D"/>
                </a:solidFill>
                <a:latin typeface="Calibri"/>
                <a:cs typeface="Calibri"/>
              </a:rPr>
              <a:t>чём</a:t>
            </a:r>
            <a:r>
              <a:rPr sz="4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B8222D"/>
                </a:solidFill>
                <a:latin typeface="Calibri"/>
                <a:cs typeface="Calibri"/>
              </a:rPr>
              <a:t>мы</a:t>
            </a:r>
            <a:r>
              <a:rPr sz="4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B8222D"/>
                </a:solidFill>
                <a:latin typeface="Calibri"/>
                <a:cs typeface="Calibri"/>
              </a:rPr>
              <a:t>сегодня </a:t>
            </a:r>
            <a:r>
              <a:rPr sz="4400" b="1" dirty="0">
                <a:solidFill>
                  <a:srgbClr val="B8222D"/>
                </a:solidFill>
                <a:latin typeface="Calibri"/>
                <a:cs typeface="Calibri"/>
              </a:rPr>
              <a:t>не</a:t>
            </a:r>
            <a:r>
              <a:rPr sz="4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4400" b="1" spc="-60" dirty="0">
                <a:solidFill>
                  <a:srgbClr val="B8222D"/>
                </a:solidFill>
                <a:latin typeface="Calibri"/>
                <a:cs typeface="Calibri"/>
              </a:rPr>
              <a:t>будем</a:t>
            </a:r>
            <a:r>
              <a:rPr sz="4400" b="1" spc="-5" dirty="0">
                <a:solidFill>
                  <a:srgbClr val="B8222D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B8222D"/>
                </a:solidFill>
                <a:latin typeface="Calibri"/>
                <a:cs typeface="Calibri"/>
              </a:rPr>
              <a:t>говорить</a:t>
            </a:r>
            <a:endParaRPr sz="4400">
              <a:latin typeface="Calibri"/>
              <a:cs typeface="Calibri"/>
            </a:endParaRPr>
          </a:p>
          <a:p>
            <a:pPr marL="765175" marR="5080">
              <a:lnSpc>
                <a:spcPts val="8860"/>
              </a:lnSpc>
            </a:pP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Авторизация</a:t>
            </a:r>
            <a:r>
              <a:rPr sz="2800" b="1" i="1" spc="4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и</a:t>
            </a:r>
            <a:r>
              <a:rPr sz="2800" b="1" i="1" spc="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работа</a:t>
            </a:r>
            <a:r>
              <a:rPr sz="2800" b="1" i="1" spc="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от</a:t>
            </a:r>
            <a:r>
              <a:rPr sz="2800" b="1" i="1" spc="1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лица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 Организатора</a:t>
            </a:r>
            <a:r>
              <a:rPr sz="2800" b="1" i="1" spc="20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отбора </a:t>
            </a:r>
            <a:r>
              <a:rPr sz="2800" b="1" i="1" spc="-6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Авторизация</a:t>
            </a:r>
            <a:r>
              <a:rPr sz="2800" b="1" i="1" spc="2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и работа</a:t>
            </a:r>
            <a:r>
              <a:rPr sz="2800" b="1" i="1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000C44"/>
                </a:solidFill>
                <a:latin typeface="Calibri"/>
                <a:cs typeface="Calibri"/>
              </a:rPr>
              <a:t>от лица</a:t>
            </a:r>
            <a:r>
              <a:rPr sz="2800" b="1" i="1" spc="-15" dirty="0">
                <a:solidFill>
                  <a:srgbClr val="000C44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000C44"/>
                </a:solidFill>
                <a:latin typeface="Calibri"/>
                <a:cs typeface="Calibri"/>
              </a:rPr>
              <a:t>Эксперта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547" y="5383288"/>
            <a:ext cx="753110" cy="654685"/>
          </a:xfrm>
          <a:custGeom>
            <a:avLst/>
            <a:gdLst/>
            <a:ahLst/>
            <a:cxnLst/>
            <a:rect l="l" t="t" r="r" b="b"/>
            <a:pathLst>
              <a:path w="753110" h="654685">
                <a:moveTo>
                  <a:pt x="752983" y="352945"/>
                </a:moveTo>
                <a:lnTo>
                  <a:pt x="432968" y="352945"/>
                </a:lnTo>
                <a:lnTo>
                  <a:pt x="432968" y="371767"/>
                </a:lnTo>
                <a:lnTo>
                  <a:pt x="429996" y="386384"/>
                </a:lnTo>
                <a:lnTo>
                  <a:pt x="421906" y="398360"/>
                </a:lnTo>
                <a:lnTo>
                  <a:pt x="409930" y="406450"/>
                </a:lnTo>
                <a:lnTo>
                  <a:pt x="395312" y="409422"/>
                </a:lnTo>
                <a:lnTo>
                  <a:pt x="357670" y="409422"/>
                </a:lnTo>
                <a:lnTo>
                  <a:pt x="343052" y="406450"/>
                </a:lnTo>
                <a:lnTo>
                  <a:pt x="331076" y="398360"/>
                </a:lnTo>
                <a:lnTo>
                  <a:pt x="322986" y="386384"/>
                </a:lnTo>
                <a:lnTo>
                  <a:pt x="320014" y="371767"/>
                </a:lnTo>
                <a:lnTo>
                  <a:pt x="320014" y="352945"/>
                </a:lnTo>
                <a:lnTo>
                  <a:pt x="0" y="352945"/>
                </a:lnTo>
                <a:lnTo>
                  <a:pt x="0" y="616496"/>
                </a:lnTo>
                <a:lnTo>
                  <a:pt x="2971" y="631113"/>
                </a:lnTo>
                <a:lnTo>
                  <a:pt x="11061" y="643089"/>
                </a:lnTo>
                <a:lnTo>
                  <a:pt x="23025" y="651179"/>
                </a:lnTo>
                <a:lnTo>
                  <a:pt x="37642" y="654151"/>
                </a:lnTo>
                <a:lnTo>
                  <a:pt x="715340" y="654151"/>
                </a:lnTo>
                <a:lnTo>
                  <a:pt x="729957" y="651179"/>
                </a:lnTo>
                <a:lnTo>
                  <a:pt x="741934" y="643089"/>
                </a:lnTo>
                <a:lnTo>
                  <a:pt x="750011" y="631113"/>
                </a:lnTo>
                <a:lnTo>
                  <a:pt x="752983" y="616496"/>
                </a:lnTo>
                <a:lnTo>
                  <a:pt x="752983" y="352945"/>
                </a:lnTo>
                <a:close/>
              </a:path>
              <a:path w="753110" h="654685">
                <a:moveTo>
                  <a:pt x="752983" y="164693"/>
                </a:moveTo>
                <a:lnTo>
                  <a:pt x="750011" y="150075"/>
                </a:lnTo>
                <a:lnTo>
                  <a:pt x="741934" y="138099"/>
                </a:lnTo>
                <a:lnTo>
                  <a:pt x="729957" y="130009"/>
                </a:lnTo>
                <a:lnTo>
                  <a:pt x="715340" y="127038"/>
                </a:lnTo>
                <a:lnTo>
                  <a:pt x="527088" y="127038"/>
                </a:lnTo>
                <a:lnTo>
                  <a:pt x="527088" y="65862"/>
                </a:lnTo>
                <a:lnTo>
                  <a:pt x="507911" y="19164"/>
                </a:lnTo>
                <a:lnTo>
                  <a:pt x="470611" y="1879"/>
                </a:lnTo>
                <a:lnTo>
                  <a:pt x="470611" y="60210"/>
                </a:lnTo>
                <a:lnTo>
                  <a:pt x="470611" y="127038"/>
                </a:lnTo>
                <a:lnTo>
                  <a:pt x="282371" y="127038"/>
                </a:lnTo>
                <a:lnTo>
                  <a:pt x="282371" y="60210"/>
                </a:lnTo>
                <a:lnTo>
                  <a:pt x="286131" y="56451"/>
                </a:lnTo>
                <a:lnTo>
                  <a:pt x="466852" y="56451"/>
                </a:lnTo>
                <a:lnTo>
                  <a:pt x="470611" y="60210"/>
                </a:lnTo>
                <a:lnTo>
                  <a:pt x="470611" y="1879"/>
                </a:lnTo>
                <a:lnTo>
                  <a:pt x="461200" y="0"/>
                </a:lnTo>
                <a:lnTo>
                  <a:pt x="291782" y="0"/>
                </a:lnTo>
                <a:lnTo>
                  <a:pt x="266001" y="5130"/>
                </a:lnTo>
                <a:lnTo>
                  <a:pt x="245071" y="19164"/>
                </a:lnTo>
                <a:lnTo>
                  <a:pt x="231025" y="40081"/>
                </a:lnTo>
                <a:lnTo>
                  <a:pt x="225894" y="65862"/>
                </a:lnTo>
                <a:lnTo>
                  <a:pt x="225894" y="127038"/>
                </a:lnTo>
                <a:lnTo>
                  <a:pt x="37642" y="127038"/>
                </a:lnTo>
                <a:lnTo>
                  <a:pt x="23025" y="130009"/>
                </a:lnTo>
                <a:lnTo>
                  <a:pt x="11061" y="138099"/>
                </a:lnTo>
                <a:lnTo>
                  <a:pt x="2971" y="150075"/>
                </a:lnTo>
                <a:lnTo>
                  <a:pt x="0" y="164693"/>
                </a:lnTo>
                <a:lnTo>
                  <a:pt x="0" y="315290"/>
                </a:lnTo>
                <a:lnTo>
                  <a:pt x="320014" y="315290"/>
                </a:lnTo>
                <a:lnTo>
                  <a:pt x="320014" y="296468"/>
                </a:lnTo>
                <a:lnTo>
                  <a:pt x="432968" y="296468"/>
                </a:lnTo>
                <a:lnTo>
                  <a:pt x="432968" y="315290"/>
                </a:lnTo>
                <a:lnTo>
                  <a:pt x="752983" y="315290"/>
                </a:lnTo>
                <a:lnTo>
                  <a:pt x="752983" y="296468"/>
                </a:lnTo>
                <a:lnTo>
                  <a:pt x="752983" y="164693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550" y="4225311"/>
            <a:ext cx="566420" cy="678180"/>
          </a:xfrm>
          <a:custGeom>
            <a:avLst/>
            <a:gdLst/>
            <a:ahLst/>
            <a:cxnLst/>
            <a:rect l="l" t="t" r="r" b="b"/>
            <a:pathLst>
              <a:path w="566419" h="678179">
                <a:moveTo>
                  <a:pt x="169422" y="254110"/>
                </a:moveTo>
                <a:lnTo>
                  <a:pt x="94123" y="254110"/>
                </a:lnTo>
                <a:lnTo>
                  <a:pt x="94123" y="574142"/>
                </a:lnTo>
                <a:lnTo>
                  <a:pt x="65886" y="574142"/>
                </a:lnTo>
                <a:lnTo>
                  <a:pt x="65886" y="592967"/>
                </a:lnTo>
                <a:lnTo>
                  <a:pt x="0" y="640030"/>
                </a:lnTo>
                <a:lnTo>
                  <a:pt x="0" y="677681"/>
                </a:lnTo>
                <a:lnTo>
                  <a:pt x="16276" y="677681"/>
                </a:lnTo>
                <a:lnTo>
                  <a:pt x="169422" y="524541"/>
                </a:lnTo>
                <a:lnTo>
                  <a:pt x="169422" y="254110"/>
                </a:lnTo>
                <a:close/>
              </a:path>
              <a:path w="566419" h="678179">
                <a:moveTo>
                  <a:pt x="320020" y="254111"/>
                </a:moveTo>
                <a:lnTo>
                  <a:pt x="244721" y="254111"/>
                </a:lnTo>
                <a:lnTo>
                  <a:pt x="244721" y="449245"/>
                </a:lnTo>
                <a:lnTo>
                  <a:pt x="320020" y="373949"/>
                </a:lnTo>
                <a:lnTo>
                  <a:pt x="320020" y="254111"/>
                </a:lnTo>
                <a:close/>
              </a:path>
              <a:path w="566419" h="678179">
                <a:moveTo>
                  <a:pt x="357670" y="0"/>
                </a:moveTo>
                <a:lnTo>
                  <a:pt x="65886" y="178809"/>
                </a:lnTo>
                <a:lnTo>
                  <a:pt x="37649" y="178809"/>
                </a:lnTo>
                <a:lnTo>
                  <a:pt x="37649" y="235285"/>
                </a:lnTo>
                <a:lnTo>
                  <a:pt x="65886" y="235285"/>
                </a:lnTo>
                <a:lnTo>
                  <a:pt x="65886" y="254110"/>
                </a:lnTo>
                <a:lnTo>
                  <a:pt x="395319" y="254111"/>
                </a:lnTo>
                <a:lnTo>
                  <a:pt x="395319" y="298653"/>
                </a:lnTo>
                <a:lnTo>
                  <a:pt x="566193" y="127786"/>
                </a:lnTo>
                <a:lnTo>
                  <a:pt x="357670" y="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97979"/>
            <a:ext cx="12172315" cy="160020"/>
          </a:xfrm>
          <a:custGeom>
            <a:avLst/>
            <a:gdLst/>
            <a:ahLst/>
            <a:cxnLst/>
            <a:rect l="l" t="t" r="r" b="b"/>
            <a:pathLst>
              <a:path w="12172315" h="160020">
                <a:moveTo>
                  <a:pt x="12172188" y="0"/>
                </a:moveTo>
                <a:lnTo>
                  <a:pt x="0" y="0"/>
                </a:lnTo>
                <a:lnTo>
                  <a:pt x="0" y="160019"/>
                </a:lnTo>
                <a:lnTo>
                  <a:pt x="12172188" y="160019"/>
                </a:lnTo>
                <a:lnTo>
                  <a:pt x="121721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0"/>
            <a:ext cx="11820144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36149"/>
            <a:ext cx="11439144" cy="682184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0727"/>
            <a:ext cx="12191999" cy="587654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0248"/>
            <a:ext cx="12191999" cy="593750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0540"/>
            <a:ext cx="12191999" cy="583692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0248"/>
            <a:ext cx="12191999" cy="593750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0233"/>
            <a:ext cx="12191999" cy="639593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7556"/>
            <a:ext cx="12191999" cy="634288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2043"/>
            <a:ext cx="12191999" cy="615391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2148"/>
            <a:ext cx="12191999" cy="60137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083" y="263144"/>
            <a:ext cx="108851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u="none" spc="-5" dirty="0">
                <a:latin typeface="Calibri"/>
                <a:cs typeface="Calibri"/>
              </a:rPr>
              <a:t>Авторизация </a:t>
            </a:r>
            <a:r>
              <a:rPr sz="4400" i="1" u="none" dirty="0">
                <a:latin typeface="Calibri"/>
                <a:cs typeface="Calibri"/>
              </a:rPr>
              <a:t>и</a:t>
            </a:r>
            <a:r>
              <a:rPr sz="4400" i="1" u="none" spc="-25" dirty="0">
                <a:latin typeface="Calibri"/>
                <a:cs typeface="Calibri"/>
              </a:rPr>
              <a:t> </a:t>
            </a:r>
            <a:r>
              <a:rPr sz="4400" i="1" u="none" dirty="0">
                <a:latin typeface="Calibri"/>
                <a:cs typeface="Calibri"/>
              </a:rPr>
              <a:t>работа от</a:t>
            </a:r>
            <a:r>
              <a:rPr sz="4400" i="1" u="none" spc="-5" dirty="0">
                <a:latin typeface="Calibri"/>
                <a:cs typeface="Calibri"/>
              </a:rPr>
              <a:t> лица</a:t>
            </a:r>
            <a:r>
              <a:rPr sz="4400" i="1" u="none" spc="-20" dirty="0">
                <a:latin typeface="Calibri"/>
                <a:cs typeface="Calibri"/>
              </a:rPr>
              <a:t> Участника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362351"/>
            <a:ext cx="8949055" cy="411670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25" dirty="0">
                <a:latin typeface="Calibri"/>
                <a:cs typeface="Calibri"/>
              </a:rPr>
              <a:t>Подготовка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рабочего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места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10" dirty="0">
                <a:latin typeface="Calibri"/>
                <a:cs typeface="Calibri"/>
              </a:rPr>
              <a:t>Авторизация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пользователя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10" dirty="0">
                <a:latin typeface="Calibri"/>
                <a:cs typeface="Calibri"/>
              </a:rPr>
              <a:t>Рабочие </a:t>
            </a:r>
            <a:r>
              <a:rPr sz="2800" b="1" spc="-15" dirty="0">
                <a:latin typeface="Calibri"/>
                <a:cs typeface="Calibri"/>
              </a:rPr>
              <a:t>элементы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системы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25" dirty="0">
                <a:latin typeface="Calibri"/>
                <a:cs typeface="Calibri"/>
              </a:rPr>
              <a:t>Подготовка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личного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профиля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для </a:t>
            </a:r>
            <a:r>
              <a:rPr sz="2800" b="1" spc="-10" dirty="0">
                <a:latin typeface="Calibri"/>
                <a:cs typeface="Calibri"/>
              </a:rPr>
              <a:t>размещения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заявки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5" dirty="0">
                <a:latin typeface="Calibri"/>
                <a:cs typeface="Calibri"/>
              </a:rPr>
              <a:t>Навигацию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по</a:t>
            </a:r>
            <a:r>
              <a:rPr sz="2800" b="1" spc="-10" dirty="0">
                <a:latin typeface="Calibri"/>
                <a:cs typeface="Calibri"/>
              </a:rPr>
              <a:t> мерам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поддержки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10" dirty="0">
                <a:latin typeface="Calibri"/>
                <a:cs typeface="Calibri"/>
              </a:rPr>
              <a:t>Структура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секции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подачи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заявки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5" dirty="0">
                <a:latin typeface="Calibri"/>
                <a:cs typeface="Calibri"/>
              </a:rPr>
              <a:t>Домашнее </a:t>
            </a:r>
            <a:r>
              <a:rPr sz="2800" b="1" spc="-10" dirty="0">
                <a:latin typeface="Calibri"/>
                <a:cs typeface="Calibri"/>
              </a:rPr>
              <a:t>задание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10" dirty="0">
                <a:latin typeface="Calibri"/>
                <a:cs typeface="Calibri"/>
              </a:rPr>
              <a:t>Полезные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материалы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521" y="163232"/>
            <a:ext cx="626110" cy="724535"/>
          </a:xfrm>
          <a:custGeom>
            <a:avLst/>
            <a:gdLst/>
            <a:ahLst/>
            <a:cxnLst/>
            <a:rect l="l" t="t" r="r" b="b"/>
            <a:pathLst>
              <a:path w="626110" h="724535">
                <a:moveTo>
                  <a:pt x="188252" y="277190"/>
                </a:moveTo>
                <a:lnTo>
                  <a:pt x="181927" y="270865"/>
                </a:lnTo>
                <a:lnTo>
                  <a:pt x="166331" y="270865"/>
                </a:lnTo>
                <a:lnTo>
                  <a:pt x="160020" y="277190"/>
                </a:lnTo>
                <a:lnTo>
                  <a:pt x="159994" y="404812"/>
                </a:lnTo>
                <a:lnTo>
                  <a:pt x="157975" y="414794"/>
                </a:lnTo>
                <a:lnTo>
                  <a:pt x="152438" y="423024"/>
                </a:lnTo>
                <a:lnTo>
                  <a:pt x="144208" y="428561"/>
                </a:lnTo>
                <a:lnTo>
                  <a:pt x="134124" y="430593"/>
                </a:lnTo>
                <a:lnTo>
                  <a:pt x="133286" y="430593"/>
                </a:lnTo>
                <a:lnTo>
                  <a:pt x="133286" y="277190"/>
                </a:lnTo>
                <a:lnTo>
                  <a:pt x="126961" y="270865"/>
                </a:lnTo>
                <a:lnTo>
                  <a:pt x="111366" y="270865"/>
                </a:lnTo>
                <a:lnTo>
                  <a:pt x="105041" y="277190"/>
                </a:lnTo>
                <a:lnTo>
                  <a:pt x="105041" y="430885"/>
                </a:lnTo>
                <a:lnTo>
                  <a:pt x="79946" y="430885"/>
                </a:lnTo>
                <a:lnTo>
                  <a:pt x="79946" y="430593"/>
                </a:lnTo>
                <a:lnTo>
                  <a:pt x="79946" y="277190"/>
                </a:lnTo>
                <a:lnTo>
                  <a:pt x="73634" y="270865"/>
                </a:lnTo>
                <a:lnTo>
                  <a:pt x="58026" y="270865"/>
                </a:lnTo>
                <a:lnTo>
                  <a:pt x="51714" y="277190"/>
                </a:lnTo>
                <a:lnTo>
                  <a:pt x="51714" y="430593"/>
                </a:lnTo>
                <a:lnTo>
                  <a:pt x="42405" y="427913"/>
                </a:lnTo>
                <a:lnTo>
                  <a:pt x="34950" y="422224"/>
                </a:lnTo>
                <a:lnTo>
                  <a:pt x="30010" y="414235"/>
                </a:lnTo>
                <a:lnTo>
                  <a:pt x="28257" y="404812"/>
                </a:lnTo>
                <a:lnTo>
                  <a:pt x="28244" y="277190"/>
                </a:lnTo>
                <a:lnTo>
                  <a:pt x="21920" y="270865"/>
                </a:lnTo>
                <a:lnTo>
                  <a:pt x="6324" y="270865"/>
                </a:lnTo>
                <a:lnTo>
                  <a:pt x="0" y="277190"/>
                </a:lnTo>
                <a:lnTo>
                  <a:pt x="25" y="404812"/>
                </a:lnTo>
                <a:lnTo>
                  <a:pt x="15875" y="442963"/>
                </a:lnTo>
                <a:lnTo>
                  <a:pt x="54127" y="458838"/>
                </a:lnTo>
                <a:lnTo>
                  <a:pt x="72948" y="458838"/>
                </a:lnTo>
                <a:lnTo>
                  <a:pt x="72948" y="724484"/>
                </a:lnTo>
                <a:lnTo>
                  <a:pt x="110883" y="686562"/>
                </a:lnTo>
                <a:lnTo>
                  <a:pt x="110883" y="459117"/>
                </a:lnTo>
                <a:lnTo>
                  <a:pt x="134124" y="459117"/>
                </a:lnTo>
                <a:lnTo>
                  <a:pt x="155219" y="454825"/>
                </a:lnTo>
                <a:lnTo>
                  <a:pt x="172440" y="443166"/>
                </a:lnTo>
                <a:lnTo>
                  <a:pt x="180695" y="430885"/>
                </a:lnTo>
                <a:lnTo>
                  <a:pt x="180886" y="430593"/>
                </a:lnTo>
                <a:lnTo>
                  <a:pt x="184023" y="425919"/>
                </a:lnTo>
                <a:lnTo>
                  <a:pt x="188252" y="404812"/>
                </a:lnTo>
                <a:lnTo>
                  <a:pt x="188252" y="277190"/>
                </a:lnTo>
                <a:close/>
              </a:path>
              <a:path w="626110" h="724535">
                <a:moveTo>
                  <a:pt x="625487" y="171970"/>
                </a:moveTo>
                <a:lnTo>
                  <a:pt x="622477" y="169545"/>
                </a:lnTo>
                <a:lnTo>
                  <a:pt x="582206" y="150202"/>
                </a:lnTo>
                <a:lnTo>
                  <a:pt x="520674" y="129108"/>
                </a:lnTo>
                <a:lnTo>
                  <a:pt x="513918" y="89319"/>
                </a:lnTo>
                <a:lnTo>
                  <a:pt x="501865" y="47117"/>
                </a:lnTo>
                <a:lnTo>
                  <a:pt x="483793" y="13627"/>
                </a:lnTo>
                <a:lnTo>
                  <a:pt x="477824" y="10350"/>
                </a:lnTo>
                <a:lnTo>
                  <a:pt x="458952" y="0"/>
                </a:lnTo>
                <a:lnTo>
                  <a:pt x="434200" y="1612"/>
                </a:lnTo>
                <a:lnTo>
                  <a:pt x="416953" y="5181"/>
                </a:lnTo>
                <a:lnTo>
                  <a:pt x="402704" y="8737"/>
                </a:lnTo>
                <a:lnTo>
                  <a:pt x="386943" y="10350"/>
                </a:lnTo>
                <a:lnTo>
                  <a:pt x="371195" y="8737"/>
                </a:lnTo>
                <a:lnTo>
                  <a:pt x="356946" y="5181"/>
                </a:lnTo>
                <a:lnTo>
                  <a:pt x="339699" y="1612"/>
                </a:lnTo>
                <a:lnTo>
                  <a:pt x="289445" y="13563"/>
                </a:lnTo>
                <a:lnTo>
                  <a:pt x="269468" y="46888"/>
                </a:lnTo>
                <a:lnTo>
                  <a:pt x="255054" y="88950"/>
                </a:lnTo>
                <a:lnTo>
                  <a:pt x="246227" y="128739"/>
                </a:lnTo>
                <a:lnTo>
                  <a:pt x="184264" y="149872"/>
                </a:lnTo>
                <a:lnTo>
                  <a:pt x="143560" y="169329"/>
                </a:lnTo>
                <a:lnTo>
                  <a:pt x="121259" y="187058"/>
                </a:lnTo>
                <a:lnTo>
                  <a:pt x="114452" y="202996"/>
                </a:lnTo>
                <a:lnTo>
                  <a:pt x="117449" y="217398"/>
                </a:lnTo>
                <a:lnTo>
                  <a:pt x="131622" y="218605"/>
                </a:lnTo>
                <a:lnTo>
                  <a:pt x="164744" y="211797"/>
                </a:lnTo>
                <a:lnTo>
                  <a:pt x="224586" y="202145"/>
                </a:lnTo>
                <a:lnTo>
                  <a:pt x="196850" y="233807"/>
                </a:lnTo>
                <a:lnTo>
                  <a:pt x="206438" y="234924"/>
                </a:lnTo>
                <a:lnTo>
                  <a:pt x="216065" y="235229"/>
                </a:lnTo>
                <a:lnTo>
                  <a:pt x="225691" y="234734"/>
                </a:lnTo>
                <a:lnTo>
                  <a:pt x="235254" y="233451"/>
                </a:lnTo>
                <a:lnTo>
                  <a:pt x="235254" y="272935"/>
                </a:lnTo>
                <a:lnTo>
                  <a:pt x="239064" y="306514"/>
                </a:lnTo>
                <a:lnTo>
                  <a:pt x="250101" y="338023"/>
                </a:lnTo>
                <a:lnTo>
                  <a:pt x="267817" y="366318"/>
                </a:lnTo>
                <a:lnTo>
                  <a:pt x="291668" y="390271"/>
                </a:lnTo>
                <a:lnTo>
                  <a:pt x="291668" y="417195"/>
                </a:lnTo>
                <a:lnTo>
                  <a:pt x="289344" y="420636"/>
                </a:lnTo>
                <a:lnTo>
                  <a:pt x="239331" y="441159"/>
                </a:lnTo>
                <a:lnTo>
                  <a:pt x="211074" y="451459"/>
                </a:lnTo>
                <a:lnTo>
                  <a:pt x="183654" y="463727"/>
                </a:lnTo>
                <a:lnTo>
                  <a:pt x="157175" y="477926"/>
                </a:lnTo>
                <a:lnTo>
                  <a:pt x="131749" y="493979"/>
                </a:lnTo>
                <a:lnTo>
                  <a:pt x="131749" y="545033"/>
                </a:lnTo>
                <a:lnTo>
                  <a:pt x="135026" y="540169"/>
                </a:lnTo>
                <a:lnTo>
                  <a:pt x="139039" y="535851"/>
                </a:lnTo>
                <a:lnTo>
                  <a:pt x="179730" y="508012"/>
                </a:lnTo>
                <a:lnTo>
                  <a:pt x="218948" y="489292"/>
                </a:lnTo>
                <a:lnTo>
                  <a:pt x="227304" y="570141"/>
                </a:lnTo>
                <a:lnTo>
                  <a:pt x="270281" y="527177"/>
                </a:lnTo>
                <a:lnTo>
                  <a:pt x="266382" y="489292"/>
                </a:lnTo>
                <a:lnTo>
                  <a:pt x="264617" y="472173"/>
                </a:lnTo>
                <a:lnTo>
                  <a:pt x="266496" y="471525"/>
                </a:lnTo>
                <a:lnTo>
                  <a:pt x="290004" y="483057"/>
                </a:lnTo>
                <a:lnTo>
                  <a:pt x="308737" y="488721"/>
                </a:lnTo>
                <a:lnTo>
                  <a:pt x="325932" y="471525"/>
                </a:lnTo>
                <a:lnTo>
                  <a:pt x="340156" y="457288"/>
                </a:lnTo>
                <a:lnTo>
                  <a:pt x="329361" y="455345"/>
                </a:lnTo>
                <a:lnTo>
                  <a:pt x="310997" y="450557"/>
                </a:lnTo>
                <a:lnTo>
                  <a:pt x="318757" y="443064"/>
                </a:lnTo>
                <a:lnTo>
                  <a:pt x="324523" y="434124"/>
                </a:lnTo>
                <a:lnTo>
                  <a:pt x="328129" y="424091"/>
                </a:lnTo>
                <a:lnTo>
                  <a:pt x="329374" y="413385"/>
                </a:lnTo>
                <a:lnTo>
                  <a:pt x="329374" y="412445"/>
                </a:lnTo>
                <a:lnTo>
                  <a:pt x="357212" y="420763"/>
                </a:lnTo>
                <a:lnTo>
                  <a:pt x="374967" y="422478"/>
                </a:lnTo>
                <a:lnTo>
                  <a:pt x="385013" y="412445"/>
                </a:lnTo>
                <a:lnTo>
                  <a:pt x="411568" y="385889"/>
                </a:lnTo>
                <a:lnTo>
                  <a:pt x="418071" y="379387"/>
                </a:lnTo>
                <a:lnTo>
                  <a:pt x="341884" y="377012"/>
                </a:lnTo>
                <a:lnTo>
                  <a:pt x="305981" y="352806"/>
                </a:lnTo>
                <a:lnTo>
                  <a:pt x="281774" y="316903"/>
                </a:lnTo>
                <a:lnTo>
                  <a:pt x="272897" y="272935"/>
                </a:lnTo>
                <a:lnTo>
                  <a:pt x="272897" y="233451"/>
                </a:lnTo>
                <a:lnTo>
                  <a:pt x="272897" y="224612"/>
                </a:lnTo>
                <a:lnTo>
                  <a:pt x="287464" y="219671"/>
                </a:lnTo>
                <a:lnTo>
                  <a:pt x="301713" y="213944"/>
                </a:lnTo>
                <a:lnTo>
                  <a:pt x="315633" y="207416"/>
                </a:lnTo>
                <a:lnTo>
                  <a:pt x="325437" y="202145"/>
                </a:lnTo>
                <a:lnTo>
                  <a:pt x="329171" y="200139"/>
                </a:lnTo>
                <a:lnTo>
                  <a:pt x="309778" y="232283"/>
                </a:lnTo>
                <a:lnTo>
                  <a:pt x="339153" y="229235"/>
                </a:lnTo>
                <a:lnTo>
                  <a:pt x="367538" y="221716"/>
                </a:lnTo>
                <a:lnTo>
                  <a:pt x="394423" y="209918"/>
                </a:lnTo>
                <a:lnTo>
                  <a:pt x="409702" y="200139"/>
                </a:lnTo>
                <a:lnTo>
                  <a:pt x="419290" y="193992"/>
                </a:lnTo>
                <a:lnTo>
                  <a:pt x="441236" y="194627"/>
                </a:lnTo>
                <a:lnTo>
                  <a:pt x="461797" y="195516"/>
                </a:lnTo>
                <a:lnTo>
                  <a:pt x="480974" y="196634"/>
                </a:lnTo>
                <a:lnTo>
                  <a:pt x="498792" y="197967"/>
                </a:lnTo>
                <a:lnTo>
                  <a:pt x="498792" y="272935"/>
                </a:lnTo>
                <a:lnTo>
                  <a:pt x="492290" y="305168"/>
                </a:lnTo>
                <a:lnTo>
                  <a:pt x="536448" y="261010"/>
                </a:lnTo>
                <a:lnTo>
                  <a:pt x="536448" y="201803"/>
                </a:lnTo>
                <a:lnTo>
                  <a:pt x="587540" y="209918"/>
                </a:lnTo>
                <a:lnTo>
                  <a:pt x="595655" y="201803"/>
                </a:lnTo>
                <a:lnTo>
                  <a:pt x="603465" y="193992"/>
                </a:lnTo>
                <a:lnTo>
                  <a:pt x="625487" y="17197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97979"/>
            <a:ext cx="12172315" cy="160020"/>
          </a:xfrm>
          <a:custGeom>
            <a:avLst/>
            <a:gdLst/>
            <a:ahLst/>
            <a:cxnLst/>
            <a:rect l="l" t="t" r="r" b="b"/>
            <a:pathLst>
              <a:path w="12172315" h="160020">
                <a:moveTo>
                  <a:pt x="12172188" y="0"/>
                </a:moveTo>
                <a:lnTo>
                  <a:pt x="0" y="0"/>
                </a:lnTo>
                <a:lnTo>
                  <a:pt x="0" y="160019"/>
                </a:lnTo>
                <a:lnTo>
                  <a:pt x="12172188" y="160019"/>
                </a:lnTo>
                <a:lnTo>
                  <a:pt x="121721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908"/>
            <a:ext cx="12191999" cy="604418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8309"/>
            <a:ext cx="12191999" cy="601430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668"/>
            <a:ext cx="12191999" cy="60746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4122"/>
            <a:ext cx="12191999" cy="654824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84" y="0"/>
            <a:ext cx="11914632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78"/>
            <a:ext cx="12191999" cy="664463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Google Shape;430;p34"/>
          <p:cNvSpPr txBox="1">
            <a:spLocks noGrp="1"/>
          </p:cNvSpPr>
          <p:nvPr>
            <p:ph type="title"/>
          </p:nvPr>
        </p:nvSpPr>
        <p:spPr>
          <a:xfrm>
            <a:off x="2490787" y="871018"/>
            <a:ext cx="6838950" cy="1266825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5400" dirty="0" smtClean="0">
                <a:latin typeface="Times New Roman" panose="02020603050405020304" pitchFamily="18" charset="0"/>
                <a:ea typeface="Newsreader SemiBold"/>
                <a:cs typeface="Times New Roman" panose="02020603050405020304" pitchFamily="18" charset="0"/>
                <a:sym typeface="Newsreader SemiBold"/>
              </a:rPr>
              <a:t>Спасибо за внимание!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16" y="144323"/>
            <a:ext cx="4169693" cy="7957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6124" y="2504003"/>
            <a:ext cx="8696324" cy="1477328"/>
          </a:xfrm>
          <a:prstGeom prst="rect">
            <a:avLst/>
          </a:prstGeom>
          <a:noFill/>
          <a:ln>
            <a:solidFill>
              <a:srgbClr val="5DA6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Контакты в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ОБУ «Центр компетенций АПК Липецкой области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»: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Главный специалист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Григорьев Дмитрий Михайлович – +7 (4742) 307-431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Ведущий системный администратор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Щетинкин 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Руслан Иванович-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+7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(4742)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307-429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98153" y="6550223"/>
            <a:ext cx="1408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Сайт: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цк-апк.рф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843265"/>
          </a:xfrm>
          <a:prstGeom prst="rect">
            <a:avLst/>
          </a:prstGeom>
          <a:noFill/>
          <a:ln w="57150">
            <a:gradFill flip="none" rotWithShape="1">
              <a:gsLst>
                <a:gs pos="0">
                  <a:srgbClr val="FF0000"/>
                </a:gs>
                <a:gs pos="29000">
                  <a:srgbClr val="FFFF00"/>
                </a:gs>
                <a:gs pos="52000">
                  <a:srgbClr val="72D32C"/>
                </a:gs>
                <a:gs pos="78000">
                  <a:srgbClr val="00B050"/>
                </a:gs>
                <a:gs pos="100000">
                  <a:srgbClr val="0070C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0345" y="373202"/>
            <a:ext cx="66979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spc="-30" dirty="0"/>
              <a:t>Подготовка</a:t>
            </a:r>
            <a:r>
              <a:rPr sz="4400" u="none" spc="-25" dirty="0"/>
              <a:t> </a:t>
            </a:r>
            <a:r>
              <a:rPr sz="4400" u="none" spc="-10" dirty="0"/>
              <a:t>рабочего</a:t>
            </a:r>
            <a:r>
              <a:rPr sz="4400" u="none" spc="-25" dirty="0"/>
              <a:t> </a:t>
            </a:r>
            <a:r>
              <a:rPr sz="4400" u="none" spc="-5" dirty="0"/>
              <a:t>места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582930" indent="-515620">
              <a:lnSpc>
                <a:spcPct val="100000"/>
              </a:lnSpc>
              <a:spcBef>
                <a:spcPts val="620"/>
              </a:spcBef>
              <a:buAutoNum type="arabicPeriod"/>
              <a:tabLst>
                <a:tab pos="584200" algn="l"/>
              </a:tabLst>
            </a:pPr>
            <a:r>
              <a:rPr spc="-10" dirty="0"/>
              <a:t>Добавление </a:t>
            </a:r>
            <a:r>
              <a:rPr spc="-5" dirty="0"/>
              <a:t>организации</a:t>
            </a:r>
            <a:r>
              <a:rPr spc="30" dirty="0"/>
              <a:t> </a:t>
            </a:r>
            <a:r>
              <a:rPr spc="-5" dirty="0"/>
              <a:t>на</a:t>
            </a:r>
            <a:r>
              <a:rPr spc="-10" dirty="0"/>
              <a:t> </a:t>
            </a:r>
            <a:r>
              <a:rPr dirty="0"/>
              <a:t>портале</a:t>
            </a:r>
            <a:r>
              <a:rPr spc="5" dirty="0"/>
              <a:t> </a:t>
            </a:r>
            <a:r>
              <a:rPr spc="-40" dirty="0"/>
              <a:t>«Госуслуги»</a:t>
            </a:r>
          </a:p>
          <a:p>
            <a:pPr marL="582930" indent="-515620">
              <a:lnSpc>
                <a:spcPct val="100000"/>
              </a:lnSpc>
              <a:spcBef>
                <a:spcPts val="520"/>
              </a:spcBef>
              <a:buAutoNum type="arabicPeriod"/>
              <a:tabLst>
                <a:tab pos="584200" algn="l"/>
              </a:tabLst>
            </a:pPr>
            <a:r>
              <a:rPr spc="-10" dirty="0"/>
              <a:t>Получение</a:t>
            </a:r>
            <a:r>
              <a:rPr spc="-30" dirty="0"/>
              <a:t> </a:t>
            </a:r>
            <a:r>
              <a:rPr spc="-5" dirty="0"/>
              <a:t>ЭЦП</a:t>
            </a:r>
          </a:p>
          <a:p>
            <a:pPr marL="582930" indent="-515620">
              <a:lnSpc>
                <a:spcPct val="100000"/>
              </a:lnSpc>
              <a:spcBef>
                <a:spcPts val="530"/>
              </a:spcBef>
              <a:buAutoNum type="arabicPeriod"/>
              <a:tabLst>
                <a:tab pos="584200" algn="l"/>
              </a:tabLst>
            </a:pPr>
            <a:r>
              <a:rPr spc="-10" dirty="0"/>
              <a:t>Настройка</a:t>
            </a:r>
            <a:r>
              <a:rPr spc="-20" dirty="0"/>
              <a:t> </a:t>
            </a:r>
            <a:r>
              <a:rPr spc="-5" dirty="0"/>
              <a:t>ПК</a:t>
            </a:r>
          </a:p>
        </p:txBody>
      </p:sp>
      <p:sp>
        <p:nvSpPr>
          <p:cNvPr id="4" name="object 4"/>
          <p:cNvSpPr/>
          <p:nvPr/>
        </p:nvSpPr>
        <p:spPr>
          <a:xfrm>
            <a:off x="304787" y="571525"/>
            <a:ext cx="581025" cy="441325"/>
          </a:xfrm>
          <a:custGeom>
            <a:avLst/>
            <a:gdLst/>
            <a:ahLst/>
            <a:cxnLst/>
            <a:rect l="l" t="t" r="r" b="b"/>
            <a:pathLst>
              <a:path w="581025" h="441325">
                <a:moveTo>
                  <a:pt x="186880" y="393763"/>
                </a:moveTo>
                <a:lnTo>
                  <a:pt x="0" y="393763"/>
                </a:lnTo>
                <a:lnTo>
                  <a:pt x="0" y="409511"/>
                </a:lnTo>
                <a:lnTo>
                  <a:pt x="2489" y="421741"/>
                </a:lnTo>
                <a:lnTo>
                  <a:pt x="9258" y="431761"/>
                </a:lnTo>
                <a:lnTo>
                  <a:pt x="19265" y="438531"/>
                </a:lnTo>
                <a:lnTo>
                  <a:pt x="31496" y="441020"/>
                </a:lnTo>
                <a:lnTo>
                  <a:pt x="139623" y="441020"/>
                </a:lnTo>
                <a:lnTo>
                  <a:pt x="186880" y="393763"/>
                </a:lnTo>
                <a:close/>
              </a:path>
              <a:path w="581025" h="441325">
                <a:moveTo>
                  <a:pt x="580656" y="0"/>
                </a:moveTo>
                <a:lnTo>
                  <a:pt x="125996" y="0"/>
                </a:lnTo>
                <a:lnTo>
                  <a:pt x="113766" y="2489"/>
                </a:lnTo>
                <a:lnTo>
                  <a:pt x="103746" y="9258"/>
                </a:lnTo>
                <a:lnTo>
                  <a:pt x="96989" y="19265"/>
                </a:lnTo>
                <a:lnTo>
                  <a:pt x="94500" y="31496"/>
                </a:lnTo>
                <a:lnTo>
                  <a:pt x="94500" y="362267"/>
                </a:lnTo>
                <a:lnTo>
                  <a:pt x="218376" y="362267"/>
                </a:lnTo>
                <a:lnTo>
                  <a:pt x="265633" y="315010"/>
                </a:lnTo>
                <a:lnTo>
                  <a:pt x="141744" y="315010"/>
                </a:lnTo>
                <a:lnTo>
                  <a:pt x="141744" y="47256"/>
                </a:lnTo>
                <a:lnTo>
                  <a:pt x="533400" y="47256"/>
                </a:lnTo>
                <a:lnTo>
                  <a:pt x="580656" y="0"/>
                </a:lnTo>
                <a:close/>
              </a:path>
            </a:pathLst>
          </a:custGeom>
          <a:solidFill>
            <a:srgbClr val="000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97979"/>
            <a:ext cx="12172315" cy="160020"/>
          </a:xfrm>
          <a:custGeom>
            <a:avLst/>
            <a:gdLst/>
            <a:ahLst/>
            <a:cxnLst/>
            <a:rect l="l" t="t" r="r" b="b"/>
            <a:pathLst>
              <a:path w="12172315" h="160020">
                <a:moveTo>
                  <a:pt x="12172188" y="0"/>
                </a:moveTo>
                <a:lnTo>
                  <a:pt x="0" y="0"/>
                </a:lnTo>
                <a:lnTo>
                  <a:pt x="0" y="160019"/>
                </a:lnTo>
                <a:lnTo>
                  <a:pt x="12172188" y="160019"/>
                </a:lnTo>
                <a:lnTo>
                  <a:pt x="121721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4736"/>
            <a:ext cx="12192000" cy="2280285"/>
            <a:chOff x="0" y="554736"/>
            <a:chExt cx="12192000" cy="2280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4736"/>
              <a:ext cx="12191999" cy="2279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69863" y="2168652"/>
              <a:ext cx="2441575" cy="0"/>
            </a:xfrm>
            <a:custGeom>
              <a:avLst/>
              <a:gdLst/>
              <a:ahLst/>
              <a:cxnLst/>
              <a:rect l="l" t="t" r="r" b="b"/>
              <a:pathLst>
                <a:path w="2441575">
                  <a:moveTo>
                    <a:pt x="0" y="0"/>
                  </a:moveTo>
                  <a:lnTo>
                    <a:pt x="2441575" y="0"/>
                  </a:lnTo>
                </a:path>
              </a:pathLst>
            </a:custGeom>
            <a:ln w="57150">
              <a:solidFill>
                <a:srgbClr val="B822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468" y="4428337"/>
            <a:ext cx="1867516" cy="13602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3732" y="4561332"/>
            <a:ext cx="3439565" cy="10621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6784" y="4448555"/>
            <a:ext cx="2506980" cy="13197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000000"/>
      </a:accent1>
      <a:accent2>
        <a:srgbClr val="EFEFEF"/>
      </a:accent2>
      <a:accent3>
        <a:srgbClr val="D9D9D9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337</Words>
  <Application>Microsoft Office PowerPoint</Application>
  <PresentationFormat>Широкоэкранный</PresentationFormat>
  <Paragraphs>49</Paragraphs>
  <Slides>76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76</vt:i4>
      </vt:variant>
    </vt:vector>
  </HeadingPairs>
  <TitlesOfParts>
    <vt:vector size="86" baseType="lpstr">
      <vt:lpstr>Abril Fatface</vt:lpstr>
      <vt:lpstr>Aldrich</vt:lpstr>
      <vt:lpstr>Arial</vt:lpstr>
      <vt:lpstr>Calibri</vt:lpstr>
      <vt:lpstr>Newsreader SemiBold</vt:lpstr>
      <vt:lpstr>Questrial</vt:lpstr>
      <vt:lpstr>Times New Roman</vt:lpstr>
      <vt:lpstr>Wingdings</vt:lpstr>
      <vt:lpstr>Office Theme</vt:lpstr>
      <vt:lpstr>SlidesMania</vt:lpstr>
      <vt:lpstr>Презентация PowerPoint</vt:lpstr>
      <vt:lpstr>С 1 января 2024г.</vt:lpstr>
      <vt:lpstr>Нормативное правовое основание</vt:lpstr>
      <vt:lpstr>Презентация PowerPoint</vt:lpstr>
      <vt:lpstr>https://promote.budget.gov.ru/</vt:lpstr>
      <vt:lpstr>О чём мы будем сегодня говорить</vt:lpstr>
      <vt:lpstr>Авторизация и работа от лица Участника</vt:lpstr>
      <vt:lpstr>Подготовка рабочего места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Кооперативные Системы</dc:creator>
  <cp:lastModifiedBy>Щетинкин Руслан Иванович</cp:lastModifiedBy>
  <cp:revision>4</cp:revision>
  <dcterms:created xsi:type="dcterms:W3CDTF">2024-03-13T12:57:38Z</dcterms:created>
  <dcterms:modified xsi:type="dcterms:W3CDTF">2024-04-03T14:30:07Z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2024-03-12T00:00:00Z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2024-03-13T00:00:00Z</vt:filetime>
  </property>
</Properties>
</file>